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8" r:id="rId1"/>
  </p:sldMasterIdLst>
  <p:sldIdLst>
    <p:sldId id="256" r:id="rId2"/>
    <p:sldId id="257" r:id="rId3"/>
    <p:sldId id="270" r:id="rId4"/>
    <p:sldId id="260" r:id="rId5"/>
    <p:sldId id="267" r:id="rId6"/>
    <p:sldId id="259" r:id="rId7"/>
    <p:sldId id="258" r:id="rId8"/>
    <p:sldId id="265" r:id="rId9"/>
    <p:sldId id="264" r:id="rId10"/>
    <p:sldId id="266" r:id="rId11"/>
    <p:sldId id="261" r:id="rId12"/>
    <p:sldId id="268" r:id="rId13"/>
    <p:sldId id="269" r:id="rId14"/>
    <p:sldId id="272" r:id="rId15"/>
    <p:sldId id="263" r:id="rId16"/>
    <p:sldId id="27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006" autoAdjust="0"/>
    <p:restoredTop sz="94660"/>
  </p:normalViewPr>
  <p:slideViewPr>
    <p:cSldViewPr snapToGrid="0">
      <p:cViewPr varScale="1">
        <p:scale>
          <a:sx n="73" d="100"/>
          <a:sy n="73" d="100"/>
        </p:scale>
        <p:origin x="-57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091A1-39B1-45F8-A2AA-CEA270C9A358}" type="datetimeFigureOut">
              <a:rPr lang="ru-RU" smtClean="0"/>
              <a:pPr/>
              <a:t>19.04.2016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D4915-1983-4895-BD0D-BEBF0D3C18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33688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091A1-39B1-45F8-A2AA-CEA270C9A358}" type="datetimeFigureOut">
              <a:rPr lang="ru-RU" smtClean="0"/>
              <a:pPr/>
              <a:t>19.04.2016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D4915-1983-4895-BD0D-BEBF0D3C18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14501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091A1-39B1-45F8-A2AA-CEA270C9A358}" type="datetimeFigureOut">
              <a:rPr lang="ru-RU" smtClean="0"/>
              <a:pPr/>
              <a:t>19.04.2016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D4915-1983-4895-BD0D-BEBF0D3C181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3331177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091A1-39B1-45F8-A2AA-CEA270C9A358}" type="datetimeFigureOut">
              <a:rPr lang="ru-RU" smtClean="0"/>
              <a:pPr/>
              <a:t>19.04.2016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D4915-1983-4895-BD0D-BEBF0D3C18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4743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091A1-39B1-45F8-A2AA-CEA270C9A358}" type="datetimeFigureOut">
              <a:rPr lang="ru-RU" smtClean="0"/>
              <a:pPr/>
              <a:t>19.04.2016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D4915-1983-4895-BD0D-BEBF0D3C181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5138491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091A1-39B1-45F8-A2AA-CEA270C9A358}" type="datetimeFigureOut">
              <a:rPr lang="ru-RU" smtClean="0"/>
              <a:pPr/>
              <a:t>19.04.2016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D4915-1983-4895-BD0D-BEBF0D3C18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996444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091A1-39B1-45F8-A2AA-CEA270C9A358}" type="datetimeFigureOut">
              <a:rPr lang="ru-RU" smtClean="0"/>
              <a:pPr/>
              <a:t>19.04.2016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D4915-1983-4895-BD0D-BEBF0D3C18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16850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091A1-39B1-45F8-A2AA-CEA270C9A358}" type="datetimeFigureOut">
              <a:rPr lang="ru-RU" smtClean="0"/>
              <a:pPr/>
              <a:t>19.04.2016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D4915-1983-4895-BD0D-BEBF0D3C18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01801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091A1-39B1-45F8-A2AA-CEA270C9A358}" type="datetimeFigureOut">
              <a:rPr lang="ru-RU" smtClean="0"/>
              <a:pPr/>
              <a:t>19.04.2016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D4915-1983-4895-BD0D-BEBF0D3C18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95051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091A1-39B1-45F8-A2AA-CEA270C9A358}" type="datetimeFigureOut">
              <a:rPr lang="ru-RU" smtClean="0"/>
              <a:pPr/>
              <a:t>19.04.2016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D4915-1983-4895-BD0D-BEBF0D3C18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0613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091A1-39B1-45F8-A2AA-CEA270C9A358}" type="datetimeFigureOut">
              <a:rPr lang="ru-RU" smtClean="0"/>
              <a:pPr/>
              <a:t>19.04.2016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D4915-1983-4895-BD0D-BEBF0D3C18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83852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091A1-39B1-45F8-A2AA-CEA270C9A358}" type="datetimeFigureOut">
              <a:rPr lang="ru-RU" smtClean="0"/>
              <a:pPr/>
              <a:t>19.04.2016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D4915-1983-4895-BD0D-BEBF0D3C18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86253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091A1-39B1-45F8-A2AA-CEA270C9A358}" type="datetimeFigureOut">
              <a:rPr lang="ru-RU" smtClean="0"/>
              <a:pPr/>
              <a:t>19.04.2016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D4915-1983-4895-BD0D-BEBF0D3C18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26379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091A1-39B1-45F8-A2AA-CEA270C9A358}" type="datetimeFigureOut">
              <a:rPr lang="ru-RU" smtClean="0"/>
              <a:pPr/>
              <a:t>19.04.2016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D4915-1983-4895-BD0D-BEBF0D3C18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09725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091A1-39B1-45F8-A2AA-CEA270C9A358}" type="datetimeFigureOut">
              <a:rPr lang="ru-RU" smtClean="0"/>
              <a:pPr/>
              <a:t>19.04.2016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D4915-1983-4895-BD0D-BEBF0D3C18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32824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D4915-1983-4895-BD0D-BEBF0D3C181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091A1-39B1-45F8-A2AA-CEA270C9A358}" type="datetimeFigureOut">
              <a:rPr lang="ru-RU" smtClean="0"/>
              <a:pPr/>
              <a:t>19.04.2016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00143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0091A1-39B1-45F8-A2AA-CEA270C9A358}" type="datetimeFigureOut">
              <a:rPr lang="ru-RU" smtClean="0"/>
              <a:pPr/>
              <a:t>19.04.2016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57D4915-1983-4895-BD0D-BEBF0D3C18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39241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9" r:id="rId1"/>
    <p:sldLayoutId id="2147484030" r:id="rId2"/>
    <p:sldLayoutId id="2147484031" r:id="rId3"/>
    <p:sldLayoutId id="2147484032" r:id="rId4"/>
    <p:sldLayoutId id="2147484033" r:id="rId5"/>
    <p:sldLayoutId id="2147484034" r:id="rId6"/>
    <p:sldLayoutId id="2147484035" r:id="rId7"/>
    <p:sldLayoutId id="2147484036" r:id="rId8"/>
    <p:sldLayoutId id="2147484037" r:id="rId9"/>
    <p:sldLayoutId id="2147484038" r:id="rId10"/>
    <p:sldLayoutId id="2147484039" r:id="rId11"/>
    <p:sldLayoutId id="2147484040" r:id="rId12"/>
    <p:sldLayoutId id="2147484041" r:id="rId13"/>
    <p:sldLayoutId id="2147484042" r:id="rId14"/>
    <p:sldLayoutId id="2147484043" r:id="rId15"/>
    <p:sldLayoutId id="214748404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1998134"/>
            <a:ext cx="8899676" cy="164630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Условия обеспечения успешной адаптации детей, поступающих в детский сад.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53809" y="3644436"/>
            <a:ext cx="8899676" cy="2538653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Выполнила: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Цейтлина</a:t>
            </a:r>
            <a:r>
              <a:rPr lang="ru-RU" b="1" dirty="0" smtClean="0">
                <a:solidFill>
                  <a:schemeClr val="tx1"/>
                </a:solidFill>
              </a:rPr>
              <a:t> Юлия Анатольевна,</a:t>
            </a:r>
          </a:p>
          <a:p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smtClean="0">
                <a:solidFill>
                  <a:schemeClr val="tx1"/>
                </a:solidFill>
              </a:rPr>
              <a:t>                                                 воспитатель старшей группы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94"/>
            <a:ext cx="12331624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31511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71573" t="-794" r="569" b="4171"/>
          <a:stretch/>
        </p:blipFill>
        <p:spPr>
          <a:xfrm>
            <a:off x="8414374" y="3378197"/>
            <a:ext cx="2136545" cy="1603829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8992" y="1762464"/>
            <a:ext cx="8732780" cy="4835297"/>
          </a:xfrm>
          <a:prstGeom prst="rect">
            <a:avLst/>
          </a:prstGeom>
        </p:spPr>
      </p:pic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720894" y="511060"/>
            <a:ext cx="8660153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cs typeface="Arial"/>
              </a:rPr>
              <a:t>Как подготовить ребенка к посещению детского сада</a:t>
            </a:r>
          </a:p>
        </p:txBody>
      </p:sp>
    </p:spTree>
    <p:extLst>
      <p:ext uri="{BB962C8B-B14F-4D97-AF65-F5344CB8AC3E}">
        <p14:creationId xmlns:p14="http://schemas.microsoft.com/office/powerpoint/2010/main" xmlns="" val="3095841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4134" y="-203200"/>
            <a:ext cx="8596668" cy="79828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/>
            </a:r>
            <a:br>
              <a:rPr lang="ru-RU" b="1" dirty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</a:b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Поведение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родителей в период адаптации детей к саду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785257"/>
            <a:ext cx="8596668" cy="4572000"/>
          </a:xfrm>
        </p:spPr>
        <p:txBody>
          <a:bodyPr>
            <a:normAutofit fontScale="92500" lnSpcReduction="10000"/>
          </a:bodyPr>
          <a:lstStyle/>
          <a:p>
            <a:pPr lvl="0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2800" kern="0" dirty="0">
                <a:solidFill>
                  <a:schemeClr val="tx1"/>
                </a:solidFill>
                <a:cs typeface="Arial" panose="020B0604020202020204" pitchFamily="34" charset="0"/>
              </a:rPr>
              <a:t>Заранее подготовьте  детский гардероб. </a:t>
            </a:r>
          </a:p>
          <a:p>
            <a:pPr lvl="0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endParaRPr lang="ru-RU" sz="2400" kern="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lvl="0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2800" kern="0" dirty="0">
                <a:solidFill>
                  <a:schemeClr val="tx1"/>
                </a:solidFill>
                <a:cs typeface="Arial" panose="020B0604020202020204" pitchFamily="34" charset="0"/>
              </a:rPr>
              <a:t>Старайтесь общаться с воспитателями доброжелательно, избегайте конфликтов по пустякам.</a:t>
            </a:r>
          </a:p>
          <a:p>
            <a:pPr lvl="0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endParaRPr lang="ru-RU" sz="2400" kern="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lvl="0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2800" kern="0" dirty="0">
                <a:solidFill>
                  <a:schemeClr val="tx1"/>
                </a:solidFill>
                <a:cs typeface="Arial" panose="020B0604020202020204" pitchFamily="34" charset="0"/>
              </a:rPr>
              <a:t>Мамино сердце разрывается при звуках отчаянного плача ребенка.</a:t>
            </a:r>
          </a:p>
          <a:p>
            <a:pPr lvl="0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endParaRPr lang="ru-RU" sz="2400" kern="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lvl="0" algn="just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2800" kern="0" dirty="0">
                <a:solidFill>
                  <a:schemeClr val="tx1"/>
                </a:solidFill>
                <a:cs typeface="Arial" panose="020B0604020202020204" pitchFamily="34" charset="0"/>
              </a:rPr>
              <a:t>Уходя – уходите! </a:t>
            </a:r>
          </a:p>
          <a:p>
            <a:pPr lvl="0" algn="just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endParaRPr lang="ru-RU" sz="2400" kern="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lvl="0" algn="just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2800" kern="0" dirty="0">
                <a:solidFill>
                  <a:schemeClr val="tx1"/>
                </a:solidFill>
                <a:cs typeface="Arial" panose="020B0604020202020204" pitchFamily="34" charset="0"/>
              </a:rPr>
              <a:t> Не совершайте ошибки и не делайте перерывов в посещении. </a:t>
            </a:r>
          </a:p>
          <a:p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4852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69332" y="304801"/>
            <a:ext cx="9772953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Как надо вести себя родителям с ребенком, когда он начал впервые посещать детский сад?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14476" y="1625601"/>
            <a:ext cx="9061751" cy="5007428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+mj-lt"/>
              </a:rPr>
              <a:t>Настраивайте ребенка на мажорный лад. </a:t>
            </a:r>
            <a:r>
              <a:rPr lang="ru-RU" sz="2400" dirty="0" smtClean="0">
                <a:latin typeface="+mj-lt"/>
              </a:rPr>
              <a:t>Внушайте </a:t>
            </a:r>
            <a:r>
              <a:rPr lang="ru-RU" sz="2400" dirty="0">
                <a:latin typeface="+mj-lt"/>
              </a:rPr>
              <a:t>ему, что это очень здорово, что он дорос до </a:t>
            </a:r>
            <a:r>
              <a:rPr lang="ru-RU" sz="2400" dirty="0" smtClean="0">
                <a:latin typeface="+mj-lt"/>
              </a:rPr>
              <a:t>д/сада </a:t>
            </a:r>
            <a:r>
              <a:rPr lang="ru-RU" sz="2400" dirty="0">
                <a:latin typeface="+mj-lt"/>
              </a:rPr>
              <a:t>и стал таким большим.</a:t>
            </a:r>
          </a:p>
          <a:p>
            <a:r>
              <a:rPr lang="ru-RU" sz="2400" dirty="0">
                <a:latin typeface="+mj-lt"/>
              </a:rPr>
              <a:t>Не наказывайте, не пугайте детей детским садом и «злыми» воспитателями.</a:t>
            </a:r>
          </a:p>
          <a:p>
            <a:r>
              <a:rPr lang="ru-RU" sz="2400" dirty="0">
                <a:latin typeface="+mj-lt"/>
              </a:rPr>
              <a:t>Не оставляйте малыша в дошкольном коллективе на целый день, как можно раньше </a:t>
            </a:r>
            <a:r>
              <a:rPr lang="ru-RU" sz="2400" dirty="0" smtClean="0">
                <a:latin typeface="+mj-lt"/>
              </a:rPr>
              <a:t>забирайте </a:t>
            </a:r>
            <a:r>
              <a:rPr lang="ru-RU" sz="2400" dirty="0">
                <a:latin typeface="+mj-lt"/>
              </a:rPr>
              <a:t>домой.</a:t>
            </a:r>
          </a:p>
          <a:p>
            <a:r>
              <a:rPr lang="ru-RU" sz="2400" dirty="0">
                <a:latin typeface="+mj-lt"/>
              </a:rPr>
              <a:t>Создайте спокойный, бесконфликтный климат для него в семье.</a:t>
            </a:r>
          </a:p>
          <a:p>
            <a:r>
              <a:rPr lang="ru-RU" sz="2400" dirty="0">
                <a:latin typeface="+mj-lt"/>
              </a:rPr>
              <a:t>Старайтесь не нервничать и не показывать свою тревогу.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3928" y="2454422"/>
            <a:ext cx="2834886" cy="2036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6322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5449" y="493486"/>
            <a:ext cx="7145865" cy="6222059"/>
          </a:xfrm>
        </p:spPr>
        <p:txBody>
          <a:bodyPr>
            <a:normAutofit/>
          </a:bodyPr>
          <a:lstStyle/>
          <a:p>
            <a:r>
              <a:rPr lang="ru-RU" sz="2400" dirty="0">
                <a:cs typeface="Arial" panose="020B0604020202020204" pitchFamily="34" charset="0"/>
              </a:rPr>
              <a:t>Будьте терпимы к капризам.</a:t>
            </a:r>
          </a:p>
          <a:p>
            <a:r>
              <a:rPr lang="ru-RU" sz="2400" dirty="0">
                <a:cs typeface="Arial" panose="020B0604020202020204" pitchFamily="34" charset="0"/>
              </a:rPr>
              <a:t>Эмоционально поддерживайте малыша: чаще обнимайте, поглаживайте, называйте ласковыми именами.</a:t>
            </a:r>
          </a:p>
          <a:p>
            <a:r>
              <a:rPr lang="ru-RU" sz="2400" dirty="0">
                <a:cs typeface="Arial" panose="020B0604020202020204" pitchFamily="34" charset="0"/>
              </a:rPr>
              <a:t>Одевайте ребенка в сад опрятно, в соответствии с температурой воздуха в группе.</a:t>
            </a:r>
          </a:p>
          <a:p>
            <a:r>
              <a:rPr lang="ru-RU" sz="2400" dirty="0">
                <a:cs typeface="Arial" panose="020B0604020202020204" pitchFamily="34" charset="0"/>
              </a:rPr>
              <a:t>Создайте в воскресные дни дома для него режим такой же, как и в детском учреждении.</a:t>
            </a:r>
          </a:p>
          <a:p>
            <a:r>
              <a:rPr lang="ru-RU" sz="2400" dirty="0">
                <a:cs typeface="Arial" panose="020B0604020202020204" pitchFamily="34" charset="0"/>
              </a:rPr>
              <a:t>Не реагируйте на выходки ребенка и не наказывать его за детские капризы.</a:t>
            </a:r>
          </a:p>
          <a:p>
            <a:pPr marL="0" indent="0">
              <a:buNone/>
            </a:pPr>
            <a:endParaRPr lang="ru-RU" dirty="0"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7691" y="926228"/>
            <a:ext cx="1828959" cy="17253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3058" y="4691702"/>
            <a:ext cx="1803961" cy="20447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1400" y="2771296"/>
            <a:ext cx="2810500" cy="192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55615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539" y="0"/>
            <a:ext cx="8720662" cy="523965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479" y="4583826"/>
            <a:ext cx="5646058" cy="172531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3504" y="4412343"/>
            <a:ext cx="2911637" cy="1997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06595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6220" y="856343"/>
            <a:ext cx="8698895" cy="1657238"/>
          </a:xfrm>
        </p:spPr>
        <p:txBody>
          <a:bodyPr>
            <a:normAutofit fontScale="90000"/>
          </a:bodyPr>
          <a:lstStyle/>
          <a:p>
            <a:pPr marL="342900" lvl="0" indent="-342900" algn="ctr" defTabSz="914400" fontAlgn="base">
              <a:spcBef>
                <a:spcPct val="20000"/>
              </a:spcBef>
              <a:spcAft>
                <a:spcPct val="0"/>
              </a:spcAft>
            </a:pPr>
            <a:r>
              <a:rPr lang="ru-RU" sz="3200" b="1" kern="0" noProof="1">
                <a:solidFill>
                  <a:srgbClr val="CC0000"/>
                </a:solidFill>
                <a:latin typeface="Arial"/>
                <a:cs typeface="Arial"/>
              </a:rPr>
              <a:t>Запаситесь терпением, и детский сад будет привычным и уютным миром для вашего малыша!</a:t>
            </a:r>
            <a:br>
              <a:rPr lang="ru-RU" sz="3200" b="1" kern="0" noProof="1">
                <a:solidFill>
                  <a:srgbClr val="CC0000"/>
                </a:solidFill>
                <a:latin typeface="Arial"/>
                <a:cs typeface="Arial"/>
              </a:rPr>
            </a:br>
            <a:r>
              <a:rPr lang="ru-RU" sz="3200" b="1" kern="0" dirty="0">
                <a:solidFill>
                  <a:srgbClr val="CC0000"/>
                </a:solidFill>
                <a:latin typeface="Arial"/>
                <a:cs typeface="Arial"/>
              </a:rPr>
              <a:t/>
            </a:r>
            <a:br>
              <a:rPr lang="ru-RU" sz="3200" b="1" kern="0" dirty="0">
                <a:solidFill>
                  <a:srgbClr val="CC0000"/>
                </a:solidFill>
                <a:latin typeface="Arial"/>
                <a:cs typeface="Arial"/>
              </a:rPr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25510" y="2978038"/>
            <a:ext cx="3712786" cy="3523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40736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4274" y="1715588"/>
            <a:ext cx="7707085" cy="229325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333277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92181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72533" y="478971"/>
            <a:ext cx="9555237" cy="6226629"/>
          </a:xfrm>
        </p:spPr>
        <p:txBody>
          <a:bodyPr>
            <a:normAutofit/>
          </a:bodyPr>
          <a:lstStyle/>
          <a:p>
            <a:pPr marL="0" lvl="0" indent="0" algn="ctr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3200" b="1" dirty="0">
                <a:solidFill>
                  <a:prstClr val="black"/>
                </a:solidFill>
              </a:rPr>
              <a:t>Адаптация</a:t>
            </a:r>
            <a:r>
              <a:rPr lang="ru-RU" sz="3200" dirty="0">
                <a:solidFill>
                  <a:prstClr val="black"/>
                </a:solidFill>
              </a:rPr>
              <a:t> – от лат. «приспособляю» - это процесс приспособления организма к новым условиям.</a:t>
            </a:r>
          </a:p>
          <a:p>
            <a:pPr marL="0" lvl="0" indent="0" algn="ctr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ru-RU" sz="3200" dirty="0">
              <a:solidFill>
                <a:prstClr val="black"/>
              </a:solidFill>
            </a:endParaRPr>
          </a:p>
          <a:p>
            <a:pPr marL="0" lvl="0" indent="0" algn="ctr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3200" dirty="0">
                <a:solidFill>
                  <a:prstClr val="black"/>
                </a:solidFill>
              </a:rPr>
              <a:t>Приспособление ребенка к новым условиям существования происходят на разных уровнях:</a:t>
            </a:r>
          </a:p>
          <a:p>
            <a:pPr marL="0" lvl="0" indent="0" algn="ctr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</a:pPr>
            <a:r>
              <a:rPr lang="ru-RU" sz="3200" b="1" dirty="0">
                <a:solidFill>
                  <a:prstClr val="black"/>
                </a:solidFill>
              </a:rPr>
              <a:t>физиологическом;</a:t>
            </a:r>
          </a:p>
          <a:p>
            <a:pPr marL="0" lvl="0" indent="0" algn="ctr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</a:pPr>
            <a:r>
              <a:rPr lang="ru-RU" sz="3200" b="1" dirty="0">
                <a:solidFill>
                  <a:prstClr val="black"/>
                </a:solidFill>
              </a:rPr>
              <a:t> социальном;</a:t>
            </a:r>
          </a:p>
          <a:p>
            <a:pPr marL="0" lvl="0" indent="0" algn="ctr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</a:pPr>
            <a:r>
              <a:rPr lang="ru-RU" sz="3200" b="1" dirty="0" smtClean="0">
                <a:solidFill>
                  <a:prstClr val="black"/>
                </a:solidFill>
              </a:rPr>
              <a:t>психологическом</a:t>
            </a:r>
          </a:p>
          <a:p>
            <a:pPr lvl="0" algn="ctr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endParaRPr lang="ru-RU" sz="2000" b="1" kern="0" dirty="0" smtClean="0">
              <a:solidFill>
                <a:srgbClr val="CC0000"/>
              </a:solidFill>
              <a:cs typeface="Arial"/>
            </a:endParaRPr>
          </a:p>
          <a:p>
            <a:pPr lvl="0" algn="ctr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ru-RU" sz="2400" b="1" kern="0" dirty="0" smtClean="0">
                <a:solidFill>
                  <a:srgbClr val="CC0000"/>
                </a:solidFill>
                <a:cs typeface="Arial"/>
              </a:rPr>
              <a:t>В </a:t>
            </a:r>
            <a:r>
              <a:rPr lang="ru-RU" sz="2400" b="1" kern="0" dirty="0">
                <a:solidFill>
                  <a:srgbClr val="CC0000"/>
                </a:solidFill>
                <a:cs typeface="Arial"/>
              </a:rPr>
              <a:t>силах родителей и педагогов сделать жизнь ребенка </a:t>
            </a:r>
          </a:p>
          <a:p>
            <a:pPr lvl="0" algn="ctr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ru-RU" sz="2400" b="1" kern="0" dirty="0">
                <a:solidFill>
                  <a:srgbClr val="CC0000"/>
                </a:solidFill>
                <a:cs typeface="Arial"/>
              </a:rPr>
              <a:t>счастливой, интересной и насыщенной!</a:t>
            </a:r>
          </a:p>
          <a:p>
            <a:pPr lvl="0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endParaRPr lang="ru-RU" sz="2400" b="1" kern="0" dirty="0">
              <a:solidFill>
                <a:srgbClr val="CC0000"/>
              </a:solidFill>
              <a:latin typeface="Arial"/>
              <a:cs typeface="Arial"/>
            </a:endParaRPr>
          </a:p>
          <a:p>
            <a:pPr marL="0" lvl="0" indent="0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ru-RU" sz="3200" b="1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2457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1543" y="464459"/>
            <a:ext cx="9390743" cy="5878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60136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ru-RU" sz="2400" b="1" dirty="0" smtClean="0">
                <a:solidFill>
                  <a:srgbClr val="CC0000"/>
                </a:solidFill>
              </a:rPr>
              <a:t>Миф 1.</a:t>
            </a:r>
            <a:r>
              <a:rPr lang="ru-RU" sz="2400" b="1" dirty="0" smtClean="0">
                <a:solidFill>
                  <a:srgbClr val="000099"/>
                </a:solidFill>
              </a:rPr>
              <a:t> </a:t>
            </a:r>
            <a:r>
              <a:rPr lang="ru-RU" sz="2400" dirty="0" smtClean="0">
                <a:solidFill>
                  <a:srgbClr val="000099"/>
                </a:solidFill>
              </a:rPr>
              <a:t>Адаптация к детскому саду проходит трудно и мучительно. Я боюсь, что у нас будет то же самое.</a:t>
            </a:r>
          </a:p>
          <a:p>
            <a:pPr eaLnBrk="1" hangingPunct="1">
              <a:buFontTx/>
              <a:buNone/>
            </a:pPr>
            <a:endParaRPr lang="ru-RU" sz="2400" dirty="0" smtClean="0">
              <a:solidFill>
                <a:srgbClr val="000099"/>
              </a:solidFill>
            </a:endParaRPr>
          </a:p>
          <a:p>
            <a:pPr eaLnBrk="1" hangingPunct="1"/>
            <a:r>
              <a:rPr lang="ru-RU" sz="2400" b="1" dirty="0" smtClean="0">
                <a:solidFill>
                  <a:srgbClr val="CC0000"/>
                </a:solidFill>
              </a:rPr>
              <a:t>Миф 2.</a:t>
            </a:r>
            <a:r>
              <a:rPr lang="ru-RU" sz="2400" b="1" dirty="0" smtClean="0">
                <a:solidFill>
                  <a:srgbClr val="000099"/>
                </a:solidFill>
              </a:rPr>
              <a:t> </a:t>
            </a:r>
            <a:r>
              <a:rPr lang="ru-RU" sz="2400" dirty="0" smtClean="0">
                <a:solidFill>
                  <a:srgbClr val="000099"/>
                </a:solidFill>
              </a:rPr>
              <a:t>Дети в детском саду все время болеют, потому что за ними плохо следят?</a:t>
            </a:r>
          </a:p>
          <a:p>
            <a:pPr eaLnBrk="1" hangingPunct="1"/>
            <a:endParaRPr lang="ru-RU" sz="2400" dirty="0" smtClean="0">
              <a:solidFill>
                <a:srgbClr val="000099"/>
              </a:solidFill>
            </a:endParaRPr>
          </a:p>
          <a:p>
            <a:pPr eaLnBrk="1" hangingPunct="1"/>
            <a:r>
              <a:rPr lang="ru-RU" sz="2400" b="1" dirty="0" smtClean="0">
                <a:solidFill>
                  <a:srgbClr val="CC0000"/>
                </a:solidFill>
              </a:rPr>
              <a:t>Миф 3.</a:t>
            </a:r>
            <a:r>
              <a:rPr lang="ru-RU" sz="2400" b="1" dirty="0" smtClean="0">
                <a:solidFill>
                  <a:srgbClr val="000099"/>
                </a:solidFill>
              </a:rPr>
              <a:t> </a:t>
            </a:r>
            <a:r>
              <a:rPr lang="ru-RU" sz="2400" dirty="0" smtClean="0">
                <a:solidFill>
                  <a:srgbClr val="000099"/>
                </a:solidFill>
              </a:rPr>
              <a:t>У ребенка, который начинает ходить в детский сад, портится характер, он становится просто невыносимым.</a:t>
            </a:r>
          </a:p>
          <a:p>
            <a:pPr eaLnBrk="1" hangingPunct="1"/>
            <a:endParaRPr lang="ru-RU" sz="2400" dirty="0" smtClean="0">
              <a:solidFill>
                <a:srgbClr val="000099"/>
              </a:solidFill>
            </a:endParaRPr>
          </a:p>
        </p:txBody>
      </p:sp>
      <p:sp>
        <p:nvSpPr>
          <p:cNvPr id="6" name="WordArt 4"/>
          <p:cNvSpPr>
            <a:spLocks noChangeArrowheads="1" noChangeShapeType="1" noTextEdit="1"/>
          </p:cNvSpPr>
          <p:nvPr/>
        </p:nvSpPr>
        <p:spPr bwMode="auto">
          <a:xfrm>
            <a:off x="1480457" y="624114"/>
            <a:ext cx="7039429" cy="93231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cs typeface="Arial" panose="020B0604020202020204" pitchFamily="34" charset="0"/>
              </a:rPr>
              <a:t>Мифы об адаптации</a:t>
            </a:r>
          </a:p>
        </p:txBody>
      </p:sp>
    </p:spTree>
    <p:extLst>
      <p:ext uri="{BB962C8B-B14F-4D97-AF65-F5344CB8AC3E}">
        <p14:creationId xmlns:p14="http://schemas.microsoft.com/office/powerpoint/2010/main" xmlns="" val="1012693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343" y="725715"/>
            <a:ext cx="9318171" cy="528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94525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304800"/>
            <a:ext cx="8829524" cy="1320800"/>
          </a:xfrm>
        </p:spPr>
        <p:txBody>
          <a:bodyPr/>
          <a:lstStyle/>
          <a:p>
            <a:pPr algn="ctr"/>
            <a:r>
              <a:rPr lang="ru-RU" sz="4000" b="1" dirty="0"/>
              <a:t>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Зачем идти ребенку </a:t>
            </a:r>
            <a:br>
              <a:rPr lang="ru-RU" b="1" dirty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</a:b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в детский сад?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1928360"/>
            <a:ext cx="9453637" cy="3209697"/>
          </a:xfrm>
        </p:spPr>
        <p:txBody>
          <a:bodyPr>
            <a:normAutofit fontScale="92500" lnSpcReduction="20000"/>
          </a:bodyPr>
          <a:lstStyle/>
          <a:p>
            <a:pPr lvl="0" algn="just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2800" kern="0" dirty="0">
                <a:solidFill>
                  <a:srgbClr val="000099"/>
                </a:solidFill>
                <a:latin typeface="Georgia" panose="02040502050405020303" pitchFamily="18" charset="0"/>
                <a:cs typeface="Arial"/>
              </a:rPr>
              <a:t>В детском саду ребенок имеет возможность общаться со сверстниками.</a:t>
            </a:r>
          </a:p>
          <a:p>
            <a:pPr lvl="0" algn="just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endParaRPr lang="ru-RU" sz="2800" kern="0" dirty="0">
              <a:solidFill>
                <a:srgbClr val="000099"/>
              </a:solidFill>
              <a:latin typeface="Georgia" panose="02040502050405020303" pitchFamily="18" charset="0"/>
              <a:cs typeface="Arial"/>
            </a:endParaRPr>
          </a:p>
          <a:p>
            <a:pPr lvl="0" algn="just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2800" kern="0" dirty="0">
                <a:solidFill>
                  <a:srgbClr val="000099"/>
                </a:solidFill>
                <a:latin typeface="Georgia" panose="02040502050405020303" pitchFamily="18" charset="0"/>
                <a:cs typeface="Arial"/>
              </a:rPr>
              <a:t>Ребенок приобретает навыки общения с взрослыми..</a:t>
            </a:r>
          </a:p>
          <a:p>
            <a:pPr lvl="0" algn="just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endParaRPr lang="ru-RU" sz="2800" kern="0" dirty="0">
              <a:solidFill>
                <a:srgbClr val="000099"/>
              </a:solidFill>
              <a:latin typeface="Georgia" panose="02040502050405020303" pitchFamily="18" charset="0"/>
              <a:cs typeface="Arial"/>
            </a:endParaRPr>
          </a:p>
          <a:p>
            <a:pPr lvl="0" algn="just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2800" kern="0" dirty="0">
                <a:solidFill>
                  <a:srgbClr val="000099"/>
                </a:solidFill>
                <a:latin typeface="Georgia" panose="02040502050405020303" pitchFamily="18" charset="0"/>
                <a:cs typeface="Arial"/>
              </a:rPr>
              <a:t>В детском саду ребенок знакомится с определенными правилами и учится соблюдать их.</a:t>
            </a:r>
          </a:p>
          <a:p>
            <a:pPr lvl="0" algn="just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endParaRPr lang="ru-RU" sz="2800" kern="0" dirty="0">
              <a:solidFill>
                <a:srgbClr val="000099"/>
              </a:solidFill>
              <a:latin typeface="Georgia" panose="02040502050405020303" pitchFamily="18" charset="0"/>
              <a:cs typeface="Arial"/>
            </a:endParaRPr>
          </a:p>
          <a:p>
            <a:pPr lvl="0" algn="just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2800" kern="0" dirty="0">
                <a:solidFill>
                  <a:srgbClr val="000099"/>
                </a:solidFill>
                <a:latin typeface="Georgia" panose="02040502050405020303" pitchFamily="18" charset="0"/>
                <a:cs typeface="Arial"/>
              </a:rPr>
              <a:t>Ребенок получает возможность интеллектуального и физического </a:t>
            </a:r>
            <a:r>
              <a:rPr lang="ru-RU" sz="2800" kern="0" dirty="0" smtClean="0">
                <a:solidFill>
                  <a:srgbClr val="000099"/>
                </a:solidFill>
                <a:latin typeface="Georgia" panose="02040502050405020303" pitchFamily="18" charset="0"/>
                <a:cs typeface="Arial"/>
              </a:rPr>
              <a:t>развития.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911" y="5138057"/>
            <a:ext cx="8171224" cy="1553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52869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76209"/>
            <a:ext cx="9738013" cy="13208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С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поступлением ребенка в дошкольное учреждение</a:t>
            </a:r>
            <a:b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в его жизни происходит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/>
            </a:r>
            <a:b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</a:br>
            <a:endParaRPr lang="ru-RU" sz="2800" b="1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2309" y="1450266"/>
            <a:ext cx="1158340" cy="508372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5904" y="2997666"/>
            <a:ext cx="3092109" cy="198892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549" y="1585571"/>
            <a:ext cx="5163760" cy="504182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7596093" y="444500"/>
            <a:ext cx="4595907" cy="6450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63619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41443" y="445954"/>
            <a:ext cx="786872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0541" cmpd="sng">
                  <a:solidFill>
                    <a:srgbClr val="0F6FC6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+mj-lt"/>
              </a:rPr>
              <a:t>ОПТИМИЗАЦИЯ  ПРОЦЕССА </a:t>
            </a:r>
            <a:r>
              <a:rPr lang="ru-RU" sz="2800" b="1" dirty="0" smtClean="0">
                <a:ln w="10541" cmpd="sng">
                  <a:solidFill>
                    <a:srgbClr val="0F6FC6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+mj-lt"/>
              </a:rPr>
              <a:t>АДАПТАЦИИ</a:t>
            </a:r>
            <a:endParaRPr lang="ru-RU" sz="2800" b="1" dirty="0">
              <a:ln w="10541" cmpd="sng">
                <a:solidFill>
                  <a:srgbClr val="0F6FC6">
                    <a:shade val="88000"/>
                    <a:satMod val="110000"/>
                  </a:srgbClr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323619" y="1219201"/>
            <a:ext cx="10242781" cy="5196114"/>
          </a:xfrm>
        </p:spPr>
        <p:txBody>
          <a:bodyPr>
            <a:normAutofit fontScale="92500" lnSpcReduction="10000"/>
          </a:bodyPr>
          <a:lstStyle/>
          <a:p>
            <a:r>
              <a:rPr lang="ru-RU" sz="2400" dirty="0"/>
              <a:t>Взаимные установки семьи и детского сада. Наиболее оптимально они складываются, если обе стороны осознают необходимость целенаправленного воздействия на ребенка и доверяют друг другу</a:t>
            </a:r>
            <a:r>
              <a:rPr lang="ru-RU" sz="2400" dirty="0" smtClean="0"/>
              <a:t>.</a:t>
            </a:r>
          </a:p>
          <a:p>
            <a:pPr marL="0" indent="0">
              <a:buNone/>
            </a:pPr>
            <a:endParaRPr lang="ru-RU" sz="2400" dirty="0" smtClean="0"/>
          </a:p>
          <a:p>
            <a:r>
              <a:rPr lang="ru-RU" sz="2400" dirty="0"/>
              <a:t>Возможность родителей посетить детский сад вместе с ребенком, чтобы посмотреть в каких условиях он будет находится, знакомство малыша с детьми, возможность познакомиться с помещением группы, с местом прогулок и т.д</a:t>
            </a:r>
            <a:r>
              <a:rPr lang="ru-RU" sz="2400" dirty="0" smtClean="0"/>
              <a:t>.</a:t>
            </a:r>
          </a:p>
          <a:p>
            <a:endParaRPr lang="ru-RU" sz="2400" dirty="0"/>
          </a:p>
          <a:p>
            <a:r>
              <a:rPr lang="ru-RU" sz="2400" dirty="0"/>
              <a:t>Знание особенностей развития и поведения детей, и при необходимости, внесение соответствующих корректив в форме совета и убеждения родителей</a:t>
            </a:r>
            <a:r>
              <a:rPr lang="ru-RU" sz="2400" dirty="0" smtClean="0"/>
              <a:t>.</a:t>
            </a:r>
            <a:endParaRPr lang="ru-RU" sz="2400" smtClean="0"/>
          </a:p>
          <a:p>
            <a:endParaRPr lang="ru-RU" sz="2400" dirty="0" smtClean="0"/>
          </a:p>
          <a:p>
            <a:r>
              <a:rPr lang="ru-RU" sz="2400" dirty="0"/>
              <a:t>Единство требований, приемов и методов воздействия.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65794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06316" y="2743199"/>
            <a:ext cx="3518299" cy="68934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56319" y="593304"/>
            <a:ext cx="8747337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800" b="1" cap="all" dirty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rgbClr val="0F6FC6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Constantia"/>
              </a:rPr>
              <a:t>Общая  задача  воспитателей и  </a:t>
            </a:r>
            <a:r>
              <a:rPr lang="ru-RU" sz="2800" b="1" cap="all" dirty="0" smtClean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rgbClr val="0F6FC6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Constantia"/>
              </a:rPr>
              <a:t>родителей:</a:t>
            </a:r>
            <a:endParaRPr lang="ru-RU" sz="2800" b="1" cap="all" dirty="0">
              <a:ln/>
              <a:solidFill>
                <a:srgbClr val="002060"/>
              </a:solidFill>
              <a:effectLst>
                <a:outerShdw blurRad="19685" dist="12700" dir="5400000" algn="tl" rotWithShape="0">
                  <a:srgbClr val="0F6FC6">
                    <a:satMod val="130000"/>
                    <a:alpha val="60000"/>
                  </a:srgbClr>
                </a:outerShdw>
                <a:reflection blurRad="10000" stA="55000" endPos="48000" dist="500" dir="5400000" sy="-100000" algn="bl" rotWithShape="0"/>
              </a:effectLst>
              <a:latin typeface="Constanti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5359" y="1566260"/>
            <a:ext cx="83892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помочь ребенку по возможности безболезненно войти в жизнь детского сада.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56319" y="3470239"/>
            <a:ext cx="613476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подготовительная работа в семье;</a:t>
            </a:r>
          </a:p>
          <a:p>
            <a:endParaRPr lang="ru-RU" sz="2400" dirty="0" smtClean="0"/>
          </a:p>
        </p:txBody>
      </p:sp>
      <p:sp>
        <p:nvSpPr>
          <p:cNvPr id="12" name="Прямоугольник 11"/>
          <p:cNvSpPr/>
          <p:nvPr/>
        </p:nvSpPr>
        <p:spPr>
          <a:xfrm>
            <a:off x="4668730" y="4278011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выработка единых требований к </a:t>
            </a:r>
          </a:p>
          <a:p>
            <a:r>
              <a:rPr lang="ru-RU" sz="2400" dirty="0" smtClean="0"/>
              <a:t>поведению ребенка, согласование </a:t>
            </a:r>
          </a:p>
          <a:p>
            <a:r>
              <a:rPr lang="ru-RU" sz="2400" dirty="0" smtClean="0"/>
              <a:t>воздействий на него дома и </a:t>
            </a:r>
          </a:p>
          <a:p>
            <a:r>
              <a:rPr lang="ru-RU" sz="2400" dirty="0" smtClean="0"/>
              <a:t>в детском саду.</a:t>
            </a:r>
            <a:endParaRPr lang="ru-RU" sz="2400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6938" y="4148362"/>
            <a:ext cx="2932430" cy="182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5155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1426</TotalTime>
  <Words>528</Words>
  <Application>Microsoft Office PowerPoint</Application>
  <PresentationFormat>Произвольный</PresentationFormat>
  <Paragraphs>69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Грань</vt:lpstr>
      <vt:lpstr>Условия обеспечения успешной адаптации детей, поступающих в детский сад.</vt:lpstr>
      <vt:lpstr>Слайд 2</vt:lpstr>
      <vt:lpstr>Слайд 3</vt:lpstr>
      <vt:lpstr>Слайд 4</vt:lpstr>
      <vt:lpstr>Слайд 5</vt:lpstr>
      <vt:lpstr> Зачем идти ребенку  в детский сад? </vt:lpstr>
      <vt:lpstr>С поступлением ребенка в дошкольное учреждение в его жизни происходит </vt:lpstr>
      <vt:lpstr>Слайд 8</vt:lpstr>
      <vt:lpstr>Слайд 9</vt:lpstr>
      <vt:lpstr>Слайд 10</vt:lpstr>
      <vt:lpstr> Поведение родителей в период адаптации детей к саду</vt:lpstr>
      <vt:lpstr>Как надо вести себя родителям с ребенком, когда он начал впервые посещать детский сад?</vt:lpstr>
      <vt:lpstr>Слайд 13</vt:lpstr>
      <vt:lpstr>Слайд 14</vt:lpstr>
      <vt:lpstr>Запаситесь терпением, и детский сад будет привычным и уютным миром для вашего малыша!  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Условия обеспечения успешной адаптации детей, поступающих в детский сад.</dc:title>
  <dc:creator>asus</dc:creator>
  <cp:lastModifiedBy>Детсад№89</cp:lastModifiedBy>
  <cp:revision>17</cp:revision>
  <dcterms:created xsi:type="dcterms:W3CDTF">2016-04-07T08:52:26Z</dcterms:created>
  <dcterms:modified xsi:type="dcterms:W3CDTF">2016-04-19T09:32:34Z</dcterms:modified>
</cp:coreProperties>
</file>