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sldIdLst>
    <p:sldId id="256" r:id="rId2"/>
    <p:sldId id="257" r:id="rId3"/>
    <p:sldId id="270" r:id="rId4"/>
    <p:sldId id="260" r:id="rId5"/>
    <p:sldId id="267" r:id="rId6"/>
    <p:sldId id="259" r:id="rId7"/>
    <p:sldId id="258" r:id="rId8"/>
    <p:sldId id="265" r:id="rId9"/>
    <p:sldId id="264" r:id="rId10"/>
    <p:sldId id="266" r:id="rId11"/>
    <p:sldId id="261" r:id="rId12"/>
    <p:sldId id="268" r:id="rId13"/>
    <p:sldId id="269" r:id="rId14"/>
    <p:sldId id="272" r:id="rId15"/>
    <p:sldId id="26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6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50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3311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4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384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64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8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80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05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1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8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25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3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72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82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1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91A1-39B1-45F8-A2AA-CEA270C9A35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7D4915-1983-4895-BD0D-BEBF0D3C1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2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998134"/>
            <a:ext cx="889967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Условия обеспечения успешной адаптации детей, поступающих в детский сад.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3809" y="3644436"/>
            <a:ext cx="8899676" cy="253865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Цейтлина</a:t>
            </a:r>
            <a:r>
              <a:rPr lang="ru-RU" b="1" dirty="0" smtClean="0">
                <a:solidFill>
                  <a:schemeClr val="tx1"/>
                </a:solidFill>
              </a:rPr>
              <a:t> Юлия Анатольевна,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воспитатель старшей группы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33162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1573" t="-794" r="569" b="4171"/>
          <a:stretch/>
        </p:blipFill>
        <p:spPr>
          <a:xfrm>
            <a:off x="8414374" y="3378197"/>
            <a:ext cx="2136545" cy="16038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992" y="1762464"/>
            <a:ext cx="8732780" cy="483529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0894" y="511060"/>
            <a:ext cx="866015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Как подготовить ребенка к посещению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xmlns="" val="30958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4" y="-203200"/>
            <a:ext cx="8596668" cy="7982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в период адаптации детей к саду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5257"/>
            <a:ext cx="8596668" cy="4572000"/>
          </a:xfrm>
        </p:spPr>
        <p:txBody>
          <a:bodyPr>
            <a:normAutofit fontScale="92500" lnSpcReduction="10000"/>
          </a:bodyPr>
          <a:lstStyle/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chemeClr val="tx1"/>
                </a:solidFill>
                <a:cs typeface="Arial" panose="020B0604020202020204" pitchFamily="34" charset="0"/>
              </a:rPr>
              <a:t>Заранее подготовьте  детский гардероб. 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chemeClr val="tx1"/>
                </a:solidFill>
                <a:cs typeface="Arial" panose="020B0604020202020204" pitchFamily="34" charset="0"/>
              </a:rPr>
              <a:t>Старайтесь общаться с воспитателями доброжелательно, избегайте конфликтов по пустякам.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chemeClr val="tx1"/>
                </a:solidFill>
                <a:cs typeface="Arial" panose="020B0604020202020204" pitchFamily="34" charset="0"/>
              </a:rPr>
              <a:t>Мамино сердце разрывается при звуках отчаянного плача ребенка.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chemeClr val="tx1"/>
                </a:solidFill>
                <a:cs typeface="Arial" panose="020B0604020202020204" pitchFamily="34" charset="0"/>
              </a:rPr>
              <a:t>Уходя – уходите! </a:t>
            </a: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chemeClr val="tx1"/>
                </a:solidFill>
                <a:cs typeface="Arial" panose="020B0604020202020204" pitchFamily="34" charset="0"/>
              </a:rPr>
              <a:t> Не совершайте ошибки и не делайте перерывов в посещении. 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8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332" y="304801"/>
            <a:ext cx="977295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надо вести себя родителям с ребенком, когда он начал впервые посещать детский сад?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4476" y="1625601"/>
            <a:ext cx="9061751" cy="50074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Настраивайте ребенка на мажорный лад. </a:t>
            </a:r>
            <a:r>
              <a:rPr lang="ru-RU" sz="2400" dirty="0" smtClean="0">
                <a:latin typeface="+mj-lt"/>
              </a:rPr>
              <a:t>Внушайте </a:t>
            </a:r>
            <a:r>
              <a:rPr lang="ru-RU" sz="2400" dirty="0">
                <a:latin typeface="+mj-lt"/>
              </a:rPr>
              <a:t>ему, что это очень здорово, что он дорос до </a:t>
            </a:r>
            <a:r>
              <a:rPr lang="ru-RU" sz="2400" dirty="0" smtClean="0">
                <a:latin typeface="+mj-lt"/>
              </a:rPr>
              <a:t>д/сада </a:t>
            </a:r>
            <a:r>
              <a:rPr lang="ru-RU" sz="2400" dirty="0">
                <a:latin typeface="+mj-lt"/>
              </a:rPr>
              <a:t>и стал таким большим.</a:t>
            </a:r>
          </a:p>
          <a:p>
            <a:r>
              <a:rPr lang="ru-RU" sz="2400" dirty="0">
                <a:latin typeface="+mj-lt"/>
              </a:rPr>
              <a:t>Не наказывайте, не пугайте детей детским садом и «злыми» воспитателями.</a:t>
            </a:r>
          </a:p>
          <a:p>
            <a:r>
              <a:rPr lang="ru-RU" sz="2400" dirty="0">
                <a:latin typeface="+mj-lt"/>
              </a:rPr>
              <a:t>Не оставляйте малыша в дошкольном коллективе на целый день, как можно раньше </a:t>
            </a:r>
            <a:r>
              <a:rPr lang="ru-RU" sz="2400" dirty="0" smtClean="0">
                <a:latin typeface="+mj-lt"/>
              </a:rPr>
              <a:t>забирайте </a:t>
            </a:r>
            <a:r>
              <a:rPr lang="ru-RU" sz="2400" dirty="0">
                <a:latin typeface="+mj-lt"/>
              </a:rPr>
              <a:t>домой.</a:t>
            </a:r>
          </a:p>
          <a:p>
            <a:r>
              <a:rPr lang="ru-RU" sz="2400" dirty="0">
                <a:latin typeface="+mj-lt"/>
              </a:rPr>
              <a:t>Создайте спокойный, бесконфликтный климат для него в семье.</a:t>
            </a:r>
          </a:p>
          <a:p>
            <a:r>
              <a:rPr lang="ru-RU" sz="2400" dirty="0">
                <a:latin typeface="+mj-lt"/>
              </a:rPr>
              <a:t>Старайтесь не нервничать и не показывать свою тревогу.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928" y="2454422"/>
            <a:ext cx="2834886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49" y="493486"/>
            <a:ext cx="7145865" cy="6222059"/>
          </a:xfrm>
        </p:spPr>
        <p:txBody>
          <a:bodyPr>
            <a:normAutofit/>
          </a:bodyPr>
          <a:lstStyle/>
          <a:p>
            <a:r>
              <a:rPr lang="ru-RU" sz="2400" dirty="0">
                <a:cs typeface="Arial" panose="020B0604020202020204" pitchFamily="34" charset="0"/>
              </a:rPr>
              <a:t>Будьте терпимы к капризам.</a:t>
            </a:r>
          </a:p>
          <a:p>
            <a:r>
              <a:rPr lang="ru-RU" sz="2400" dirty="0">
                <a:cs typeface="Arial" panose="020B0604020202020204" pitchFamily="34" charset="0"/>
              </a:rPr>
              <a:t>Эмоционально поддерживайте малыша: чаще обнимайте, поглаживайте, называйте ласковыми именами.</a:t>
            </a:r>
          </a:p>
          <a:p>
            <a:r>
              <a:rPr lang="ru-RU" sz="2400" dirty="0">
                <a:cs typeface="Arial" panose="020B0604020202020204" pitchFamily="34" charset="0"/>
              </a:rPr>
              <a:t>Одевайте ребенка в сад опрятно, в соответствии с температурой воздуха в группе.</a:t>
            </a:r>
          </a:p>
          <a:p>
            <a:r>
              <a:rPr lang="ru-RU" sz="2400" dirty="0">
                <a:cs typeface="Arial" panose="020B0604020202020204" pitchFamily="34" charset="0"/>
              </a:rPr>
              <a:t>Создайте в воскресные дни дома для него режим такой же, как и в детском учреждении.</a:t>
            </a:r>
          </a:p>
          <a:p>
            <a:r>
              <a:rPr lang="ru-RU" sz="2400" dirty="0">
                <a:cs typeface="Arial" panose="020B0604020202020204" pitchFamily="34" charset="0"/>
              </a:rPr>
              <a:t>Не реагируйте на выходки ребенка и не наказывать его за детские капризы.</a:t>
            </a:r>
          </a:p>
          <a:p>
            <a:pPr marL="0" indent="0">
              <a:buNone/>
            </a:pP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691" y="926228"/>
            <a:ext cx="1828959" cy="1725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58" y="4691702"/>
            <a:ext cx="1803961" cy="2044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400" y="2771296"/>
            <a:ext cx="2810500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6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9" y="0"/>
            <a:ext cx="8720662" cy="5239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9" y="4583826"/>
            <a:ext cx="5646058" cy="1725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04" y="4412343"/>
            <a:ext cx="2911637" cy="19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5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220" y="856343"/>
            <a:ext cx="8698895" cy="1657238"/>
          </a:xfrm>
        </p:spPr>
        <p:txBody>
          <a:bodyPr>
            <a:normAutofit fontScale="90000"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noProof="1">
                <a:solidFill>
                  <a:srgbClr val="CC0000"/>
                </a:solidFill>
                <a:latin typeface="Arial"/>
                <a:cs typeface="Arial"/>
              </a:rPr>
              <a:t>Запаситесь терпением, и детский сад будет привычным и уютным миром для вашего малыша!</a:t>
            </a:r>
            <a:br>
              <a:rPr lang="ru-RU" sz="3200" b="1" kern="0" noProof="1">
                <a:solidFill>
                  <a:srgbClr val="CC0000"/>
                </a:solidFill>
                <a:latin typeface="Arial"/>
                <a:cs typeface="Arial"/>
              </a:rPr>
            </a:br>
            <a:r>
              <a:rPr lang="ru-RU" sz="3200" b="1" kern="0" dirty="0">
                <a:solidFill>
                  <a:srgbClr val="CC0000"/>
                </a:solidFill>
                <a:latin typeface="Arial"/>
                <a:cs typeface="Arial"/>
              </a:rPr>
              <a:t/>
            </a:r>
            <a:br>
              <a:rPr lang="ru-RU" sz="3200" b="1" kern="0" dirty="0">
                <a:solidFill>
                  <a:srgbClr val="CC0000"/>
                </a:solidFill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510" y="2978038"/>
            <a:ext cx="3712786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7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74" y="1715588"/>
            <a:ext cx="7707085" cy="2293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327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1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2533" y="478971"/>
            <a:ext cx="9555237" cy="6226629"/>
          </a:xfrm>
        </p:spPr>
        <p:txBody>
          <a:bodyPr>
            <a:norm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</a:rPr>
              <a:t>Адаптация</a:t>
            </a:r>
            <a:r>
              <a:rPr lang="ru-RU" sz="3200" dirty="0">
                <a:solidFill>
                  <a:prstClr val="black"/>
                </a:solidFill>
              </a:rPr>
              <a:t> – от лат. «приспособляю» - это процесс приспособления организма к новым условиям.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>
                <a:solidFill>
                  <a:prstClr val="black"/>
                </a:solidFill>
              </a:rPr>
              <a:t>Приспособление ребенка к новым условиям существования происходят на разных уровнях: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3200" b="1" dirty="0">
                <a:solidFill>
                  <a:prstClr val="black"/>
                </a:solidFill>
              </a:rPr>
              <a:t>физиологическом;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3200" b="1" dirty="0">
                <a:solidFill>
                  <a:prstClr val="black"/>
                </a:solidFill>
              </a:rPr>
              <a:t> социальном;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3200" b="1" dirty="0" smtClean="0">
                <a:solidFill>
                  <a:prstClr val="black"/>
                </a:solidFill>
              </a:rPr>
              <a:t>психологическом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sz="2000" b="1" kern="0" dirty="0" smtClean="0">
              <a:solidFill>
                <a:srgbClr val="CC0000"/>
              </a:solidFill>
              <a:cs typeface="Arial"/>
            </a:endParaRP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kern="0" dirty="0" smtClean="0">
                <a:solidFill>
                  <a:srgbClr val="CC0000"/>
                </a:solidFill>
                <a:cs typeface="Arial"/>
              </a:rPr>
              <a:t>В </a:t>
            </a:r>
            <a:r>
              <a:rPr lang="ru-RU" sz="2400" b="1" kern="0" dirty="0">
                <a:solidFill>
                  <a:srgbClr val="CC0000"/>
                </a:solidFill>
                <a:cs typeface="Arial"/>
              </a:rPr>
              <a:t>силах родителей и педагогов сделать жизнь ребенка 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CC0000"/>
                </a:solidFill>
                <a:cs typeface="Arial"/>
              </a:rPr>
              <a:t>счастливой, интересной и насыщенной!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b="1" kern="0" dirty="0">
              <a:solidFill>
                <a:srgbClr val="CC0000"/>
              </a:solidFill>
              <a:latin typeface="Arial"/>
              <a:cs typeface="Arial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4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43" y="464459"/>
            <a:ext cx="9390743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1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</a:rPr>
              <a:t>Миф 1.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Адаптация к детскому саду проходит трудно и мучительно. Я боюсь, что у нас будет то же самое.</a:t>
            </a: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CC0000"/>
                </a:solidFill>
              </a:rPr>
              <a:t>Миф 2.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Дети в детском саду все время болеют, потому что за ними плохо следят?</a:t>
            </a:r>
          </a:p>
          <a:p>
            <a:pPr eaLnBrk="1" hangingPunct="1"/>
            <a:endParaRPr lang="ru-RU" sz="24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CC0000"/>
                </a:solidFill>
              </a:rPr>
              <a:t>Миф 3.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У ребенка, который начинает ходить в детский сад, портится характер, он становится просто невыносимым.</a:t>
            </a:r>
          </a:p>
          <a:p>
            <a:pPr eaLnBrk="1" hangingPunct="1"/>
            <a:endParaRPr lang="ru-RU" sz="2400" dirty="0" smtClean="0">
              <a:solidFill>
                <a:srgbClr val="000099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480457" y="624114"/>
            <a:ext cx="7039429" cy="9323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Мифы об адаптации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0126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725715"/>
            <a:ext cx="9318171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04800"/>
            <a:ext cx="8829524" cy="1320800"/>
          </a:xfrm>
        </p:spPr>
        <p:txBody>
          <a:bodyPr/>
          <a:lstStyle/>
          <a:p>
            <a:pPr algn="ctr"/>
            <a:r>
              <a:rPr lang="ru-RU" sz="4000" b="1" dirty="0"/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Зачем идти ребенку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детский сад?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28360"/>
            <a:ext cx="9453637" cy="3209697"/>
          </a:xfrm>
        </p:spPr>
        <p:txBody>
          <a:bodyPr>
            <a:normAutofit fontScale="92500" lnSpcReduction="20000"/>
          </a:bodyPr>
          <a:lstStyle/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В детском саду ребенок имеет возможность общаться со сверстниками.</a:t>
            </a: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800" kern="0" dirty="0">
              <a:solidFill>
                <a:srgbClr val="000099"/>
              </a:solidFill>
              <a:latin typeface="Georgia" panose="02040502050405020303" pitchFamily="18" charset="0"/>
              <a:cs typeface="Arial"/>
            </a:endParaRP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Ребенок приобретает навыки общения с взрослыми..</a:t>
            </a: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800" kern="0" dirty="0">
              <a:solidFill>
                <a:srgbClr val="000099"/>
              </a:solidFill>
              <a:latin typeface="Georgia" panose="02040502050405020303" pitchFamily="18" charset="0"/>
              <a:cs typeface="Arial"/>
            </a:endParaRP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В детском саду ребенок знакомится с определенными правилами и учится соблюдать их.</a:t>
            </a: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800" kern="0" dirty="0">
              <a:solidFill>
                <a:srgbClr val="000099"/>
              </a:solidFill>
              <a:latin typeface="Georgia" panose="02040502050405020303" pitchFamily="18" charset="0"/>
              <a:cs typeface="Arial"/>
            </a:endParaRPr>
          </a:p>
          <a:p>
            <a:pPr lvl="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800" kern="0" dirty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Ребенок получает возможность интеллектуального и физического </a:t>
            </a:r>
            <a:r>
              <a:rPr lang="ru-RU" sz="2800" kern="0" dirty="0" smtClean="0">
                <a:solidFill>
                  <a:srgbClr val="000099"/>
                </a:solidFill>
                <a:latin typeface="Georgia" panose="02040502050405020303" pitchFamily="18" charset="0"/>
                <a:cs typeface="Arial"/>
              </a:rPr>
              <a:t>развития.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1" y="5138057"/>
            <a:ext cx="8171224" cy="15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8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6209"/>
            <a:ext cx="9738013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поступлением ребенка в дошкольное учреждение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его жизни происходит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309" y="1450266"/>
            <a:ext cx="1158340" cy="50837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904" y="2997666"/>
            <a:ext cx="3092109" cy="1988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49" y="1585571"/>
            <a:ext cx="5163760" cy="5041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96093" y="444500"/>
            <a:ext cx="4595907" cy="64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6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1443" y="445954"/>
            <a:ext cx="78687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ОПТИМИЗАЦИЯ  ПРОЦЕССА </a:t>
            </a: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АДАПТАЦИИ</a:t>
            </a:r>
            <a:endParaRPr lang="ru-RU" sz="28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619" y="1219201"/>
            <a:ext cx="10242781" cy="519611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/>
  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Знание особенностей развития и поведения детей, и при необходимости, внесение соответствующих корректив в форме совета и убеждения родителей</a:t>
            </a:r>
            <a:r>
              <a:rPr lang="ru-RU" sz="2400" dirty="0" smtClean="0"/>
              <a:t>.</a:t>
            </a:r>
            <a:endParaRPr lang="ru-RU" sz="2400" smtClean="0"/>
          </a:p>
          <a:p>
            <a:endParaRPr lang="ru-RU" sz="2400" dirty="0" smtClean="0"/>
          </a:p>
          <a:p>
            <a:r>
              <a:rPr lang="ru-RU" sz="2400" dirty="0"/>
              <a:t>Единство требований, приемов и методов воздействия.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7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316" y="2743199"/>
            <a:ext cx="3518299" cy="6893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6319" y="593304"/>
            <a:ext cx="87473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nstantia"/>
              </a:rPr>
              <a:t>Общая  задача  воспитателей и  </a:t>
            </a:r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nstantia"/>
              </a:rPr>
              <a:t>родителей:</a:t>
            </a:r>
            <a:endParaRPr lang="ru-RU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0F6FC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onstant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59" y="1566260"/>
            <a:ext cx="838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помочь ребенку по возможности безболезненно войти в жизнь детского сада.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319" y="3470239"/>
            <a:ext cx="613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подготовительная работа в семье;</a:t>
            </a:r>
          </a:p>
          <a:p>
            <a:endParaRPr lang="ru-RU" sz="2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668730" y="42780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выработка единых требований к </a:t>
            </a:r>
          </a:p>
          <a:p>
            <a:r>
              <a:rPr lang="ru-RU" sz="2400" dirty="0" smtClean="0"/>
              <a:t>поведению ребенка, согласование </a:t>
            </a:r>
          </a:p>
          <a:p>
            <a:r>
              <a:rPr lang="ru-RU" sz="2400" dirty="0" smtClean="0"/>
              <a:t>воздействий на него дома и </a:t>
            </a:r>
          </a:p>
          <a:p>
            <a:r>
              <a:rPr lang="ru-RU" sz="2400" dirty="0" smtClean="0"/>
              <a:t>в детском саду.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38" y="4148362"/>
            <a:ext cx="293243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1426</TotalTime>
  <Words>528</Words>
  <Application>Microsoft Office PowerPoint</Application>
  <PresentationFormat>Произвольный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Условия обеспечения успешной адаптации детей, поступающих в детский сад.</vt:lpstr>
      <vt:lpstr>Слайд 2</vt:lpstr>
      <vt:lpstr>Слайд 3</vt:lpstr>
      <vt:lpstr>Слайд 4</vt:lpstr>
      <vt:lpstr>Слайд 5</vt:lpstr>
      <vt:lpstr> Зачем идти ребенку  в детский сад? </vt:lpstr>
      <vt:lpstr>С поступлением ребенка в дошкольное учреждение в его жизни происходит </vt:lpstr>
      <vt:lpstr>Слайд 8</vt:lpstr>
      <vt:lpstr>Слайд 9</vt:lpstr>
      <vt:lpstr>Слайд 10</vt:lpstr>
      <vt:lpstr> Поведение родителей в период адаптации детей к саду</vt:lpstr>
      <vt:lpstr>Как надо вести себя родителям с ребенком, когда он начал впервые посещать детский сад?</vt:lpstr>
      <vt:lpstr>Слайд 13</vt:lpstr>
      <vt:lpstr>Слайд 14</vt:lpstr>
      <vt:lpstr>Запаситесь терпением, и детский сад будет привычным и уютным миром для вашего малыша!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обеспечения успешной адаптации детей, поступающих в детский сад.</dc:title>
  <dc:creator>asus</dc:creator>
  <cp:lastModifiedBy>Детсад№89</cp:lastModifiedBy>
  <cp:revision>17</cp:revision>
  <dcterms:created xsi:type="dcterms:W3CDTF">2016-04-07T08:52:26Z</dcterms:created>
  <dcterms:modified xsi:type="dcterms:W3CDTF">2016-04-19T09:32:34Z</dcterms:modified>
</cp:coreProperties>
</file>