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14" r:id="rId10"/>
    <p:sldId id="371" r:id="rId11"/>
    <p:sldId id="321" r:id="rId12"/>
    <p:sldId id="317" r:id="rId13"/>
    <p:sldId id="372" r:id="rId14"/>
    <p:sldId id="360" r:id="rId15"/>
    <p:sldId id="3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 varScale="1">
        <p:scale>
          <a:sx n="79" d="100"/>
          <a:sy n="79" d="100"/>
        </p:scale>
        <p:origin x="-9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&#1077;&#1082;&#1072;&#1090;&#1077;&#1088;&#1080;&#1085;&#1073;&#1091;&#1088;&#1075;.&#1088;&#1092;/file/b1850fa30bfaa51b310b21fd26c09a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36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. Екатеринбурга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2021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-2022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 smtClean="0"/>
              <a:t>дети </a:t>
            </a:r>
            <a:r>
              <a:rPr lang="ru-RU" sz="2000" dirty="0"/>
              <a:t>до 3-х лет — в группу раннего возраста;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4-го года жизни — в младшую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5-го года жизни — в среднюю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6-го года жизни — в старшую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80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Изменения процедуры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 комплектовании МДОО: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Закрепление территорий за МДОО </a:t>
            </a: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(с 01.04.2014);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Предоставление дошкольного образования для детей с 2 - х лет;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22329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Включение руководителей МДОО в работу с системой АИС «Образование».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Автоматизированное распределение мест;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</a:t>
            </a:r>
            <a:r>
              <a:rPr lang="ru-RU" b="1" dirty="0" smtClean="0">
                <a:solidFill>
                  <a:srgbClr val="000000"/>
                </a:solidFill>
              </a:rPr>
              <a:t>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Цикличность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Направление в МДОО списков детей;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Прием и регистрация заявлений на смену;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Анализ данных о количестве зачисленных детей и количестве вакантных мест;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образования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МДОО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</a:rPr>
              <a:t>Соблюдение законодательства</a:t>
            </a:r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Контроль правоохранительных  органов</a:t>
            </a:r>
            <a:endParaRPr lang="ru-RU" sz="1200" b="1" dirty="0">
              <a:solidFill>
                <a:srgbClr val="6600CC"/>
              </a:solidFill>
            </a:endParaRP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Родители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Выполнение действий в системе АИС «Образование»;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Работа с родителями, формирование личных дел.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3" action="ppaction://hlinksldjump"/>
              </a:rPr>
              <a:t>Подготовка и предоставление </a:t>
            </a:r>
            <a:r>
              <a:rPr lang="ru-RU" sz="1400" b="1" dirty="0">
                <a:hlinkClick r:id="rId3" action="ppaction://hlinksldjump"/>
              </a:rPr>
              <a:t>д</a:t>
            </a:r>
            <a:r>
              <a:rPr lang="ru-RU" sz="1400" b="1" dirty="0" smtClean="0">
                <a:hlinkClick r:id="rId3" action="ppaction://hlinksldjump"/>
              </a:rPr>
              <a:t>окументов для зачисления ребенка в МДОО;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Федеральный закон № 411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ru-RU" sz="3200" dirty="0" smtClean="0"/>
              <a:t>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братья и (или) сестры.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964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152-ФЗ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"О персональных данных" (с изменениями и дополнениями)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Приказ </a:t>
            </a:r>
            <a:r>
              <a:rPr lang="ru-RU" sz="24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Минобрнауки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»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</a:t>
            </a: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едицинское заключение.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 smtClean="0"/>
              <a:t>На территории Чкаловского района </a:t>
            </a:r>
            <a:br>
              <a:rPr lang="ru-RU" sz="3200" i="1" dirty="0" smtClean="0"/>
            </a:br>
            <a:r>
              <a:rPr lang="en-US" sz="3200" i="1" dirty="0" smtClean="0"/>
              <a:t>69</a:t>
            </a:r>
            <a:r>
              <a:rPr lang="ru-RU" sz="3200" i="1" dirty="0" smtClean="0"/>
              <a:t> МДОО: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/>
              <a:t>6</a:t>
            </a:r>
            <a:r>
              <a:rPr lang="ru-RU" sz="3200" i="1" dirty="0" smtClean="0"/>
              <a:t> учреждений – в городе;</a:t>
            </a:r>
            <a:br>
              <a:rPr lang="ru-RU" sz="3200" i="1" dirty="0" smtClean="0"/>
            </a:br>
            <a:r>
              <a:rPr lang="ru-RU" sz="3200" i="1" dirty="0" smtClean="0"/>
              <a:t>3 учреждения – сельская местность.</a:t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 smtClean="0"/>
              <a:t>МДОО Чкаловского района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бщеразвивающей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направленности осуществляется реализация образовательной программы дошкольного образования. 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16, 33, 47, 48, 66, 89,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121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127, 131, 133,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147, 148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201, 223, 247, 250, 257, 275, 277, 316, 321, 324, 326, 358, 360, 362, 385, 385 «Сказка», 391, 398, 402, 405, 410, 424, 426, 427, 429,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437, 443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454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463, 464, 476, 482, 489, 493, 497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509, 512, 519, 528, 539, 546, 548, 566, 572, 578, 586, 587.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722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46449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188,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360, 410,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427, 438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464, 493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528, 539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548, 572, 586.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 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мероприятий; 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55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 smtClean="0"/>
              <a:t>Количество детей посещающих МДОО Чкаловского района </a:t>
            </a:r>
            <a:r>
              <a:rPr lang="ru-RU" sz="2800" b="1" dirty="0" smtClean="0"/>
              <a:t>– </a:t>
            </a:r>
          </a:p>
          <a:p>
            <a:pPr algn="ctr"/>
            <a:r>
              <a:rPr lang="en-US" sz="2800" b="1" dirty="0" smtClean="0"/>
              <a:t>15570</a:t>
            </a:r>
            <a:r>
              <a:rPr lang="ru-RU" sz="2800" b="1" dirty="0" smtClean="0"/>
              <a:t> </a:t>
            </a:r>
            <a:r>
              <a:rPr lang="ru-RU" sz="2800" dirty="0" smtClean="0"/>
              <a:t>воспитанника</a:t>
            </a:r>
            <a:r>
              <a:rPr lang="ru-RU" sz="2800" b="1" dirty="0" smtClean="0"/>
              <a:t> </a:t>
            </a:r>
            <a:r>
              <a:rPr lang="ru-RU" sz="2800" dirty="0" smtClean="0"/>
              <a:t>(из них дети в возрасте с 2 –х до 3 лет – </a:t>
            </a:r>
            <a:r>
              <a:rPr lang="en-US" sz="2800" b="1" dirty="0" smtClean="0"/>
              <a:t>707</a:t>
            </a:r>
            <a:r>
              <a:rPr lang="ru-RU" sz="2800" b="1" dirty="0" smtClean="0"/>
              <a:t>).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727567"/>
            <a:ext cx="3115320" cy="213043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 smtClean="0"/>
              <a:t>Чкаловскому району – 2</a:t>
            </a:r>
            <a:r>
              <a:rPr lang="en-US" b="1" dirty="0" smtClean="0"/>
              <a:t>8</a:t>
            </a:r>
            <a:r>
              <a:rPr lang="ru-RU" b="1" dirty="0" smtClean="0"/>
              <a:t> детей (от 24 до 34 человек).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0964882"/>
              </p:ext>
            </p:extLst>
          </p:nvPr>
        </p:nvGraphicFramePr>
        <p:xfrm>
          <a:off x="323528" y="1412774"/>
          <a:ext cx="8712968" cy="324036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77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5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МДОО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Вторчермет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</a:t>
                      </a:r>
                      <a:r>
                        <a:rPr lang="en-US" sz="1600" b="1" dirty="0" smtClean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пос. </a:t>
                      </a:r>
                      <a:r>
                        <a:rPr lang="ru-RU" sz="1400" dirty="0" err="1">
                          <a:effectLst/>
                        </a:rPr>
                        <a:t>Шабровский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 smtClean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FF0000"/>
                </a:solidFill>
              </a:rPr>
              <a:t> </a:t>
            </a:r>
            <a:r>
              <a:rPr lang="ru-RU" altLang="ko-KR" sz="2400" b="1" dirty="0" smtClean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 smtClean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 smtClean="0"/>
          </a:p>
        </p:txBody>
      </p:sp>
      <p:pic>
        <p:nvPicPr>
          <p:cNvPr id="29701" name="Picture 5" descr="космохолл 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457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367712" cy="1070215"/>
          </a:xfrm>
        </p:spPr>
        <p:txBody>
          <a:bodyPr/>
          <a:lstStyle/>
          <a:p>
            <a:pPr algn="ctr"/>
            <a:r>
              <a:rPr lang="ru-RU" sz="3200" dirty="0" smtClean="0"/>
              <a:t>Нормативно – правовые документы:</a:t>
            </a:r>
            <a:endParaRPr lang="en-US" sz="3200" dirty="0" smtClean="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219200" y="1676400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457200" y="778879"/>
            <a:ext cx="685800" cy="679450"/>
            <a:chOff x="1296" y="1200"/>
            <a:chExt cx="432" cy="428"/>
          </a:xfrm>
        </p:grpSpPr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CC"/>
                  </a:solidFill>
                </a:rPr>
                <a:t>1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187450" y="2708275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187450" y="3500438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143000" y="4191000"/>
            <a:ext cx="76200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443706" y="1458329"/>
            <a:ext cx="685800" cy="685800"/>
            <a:chOff x="1303" y="1810"/>
            <a:chExt cx="432" cy="432"/>
          </a:xfrm>
        </p:grpSpPr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84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457200" y="2667000"/>
            <a:ext cx="685800" cy="679450"/>
            <a:chOff x="1296" y="1200"/>
            <a:chExt cx="432" cy="428"/>
          </a:xfrm>
        </p:grpSpPr>
        <p:grpSp>
          <p:nvGrpSpPr>
            <p:cNvPr id="471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3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8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9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457200" y="3507654"/>
            <a:ext cx="685800" cy="685800"/>
            <a:chOff x="1323" y="3010"/>
            <a:chExt cx="432" cy="432"/>
          </a:xfrm>
        </p:grpSpPr>
        <p:grpSp>
          <p:nvGrpSpPr>
            <p:cNvPr id="47161" name="Group 57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62" name="Group 5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" name="Oval 5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2" name="Oval 6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3" name="Oval 6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4" name="Oval 6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67" name="Group 6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68" name="Oval 6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69" name="Group 6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70" name="Oval 6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1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2" name="Oval 6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3" name="Oval 6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74" name="Text Box 70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4</a:t>
              </a:r>
            </a:p>
          </p:txBody>
        </p:sp>
      </p:grpSp>
      <p:grpSp>
        <p:nvGrpSpPr>
          <p:cNvPr id="47175" name="Group 71"/>
          <p:cNvGrpSpPr>
            <a:grpSpLocks/>
          </p:cNvGrpSpPr>
          <p:nvPr/>
        </p:nvGrpSpPr>
        <p:grpSpPr bwMode="auto">
          <a:xfrm>
            <a:off x="403166" y="4815278"/>
            <a:ext cx="685800" cy="685800"/>
            <a:chOff x="1323" y="3010"/>
            <a:chExt cx="432" cy="432"/>
          </a:xfrm>
        </p:grpSpPr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77" name="Group 73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1626" name="Oval 7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7" name="Oval 7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8" name="Oval 7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9" name="Oval 7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82" name="Group 78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83" name="Oval 7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84" name="Group 8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85" name="Oval 8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6" name="Oval 8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7" name="Oval 8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8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89" name="Text Box 85"/>
            <p:cNvSpPr txBox="1">
              <a:spLocks noChangeArrowheads="1"/>
            </p:cNvSpPr>
            <p:nvPr/>
          </p:nvSpPr>
          <p:spPr bwMode="gray">
            <a:xfrm>
              <a:off x="1411" y="3072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CC"/>
                  </a:solidFill>
                </a:rPr>
                <a:t>5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1116013" y="4866644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92" name="Picture 88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486400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3" name="Picture 89" descr="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1116013" y="5992830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6594" y="756558"/>
            <a:ext cx="748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998" y="1329109"/>
            <a:ext cx="7429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Приказ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 28.12.2015 № 1527 «Об утверждении Порядка и условий осуществления перевода обучающихся из одной организации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 от 25.06.2020 № 320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6997" y="2768510"/>
            <a:ext cx="7649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ПАГЕ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 от 28.02.2019 № 383);</a:t>
            </a:r>
            <a:r>
              <a:rPr lang="ru-RU" sz="1600" dirty="0" smtClean="0">
                <a:hlinkClick r:id="rId4"/>
              </a:rPr>
              <a:t> </a:t>
            </a:r>
            <a:endParaRPr lang="ru-RU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978" y="3631390"/>
            <a:ext cx="774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АГЕ от 18.08.2014 № 1753/46/36 «Об утверждении Положения о порядке учёта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6394" y="4942998"/>
            <a:ext cx="7645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списков детей, подлежащих обучению по образовательным программам дошкольного образования;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2780</TotalTime>
  <Words>865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594TGp_family_light_ani</vt:lpstr>
      <vt:lpstr>Слайд 1</vt:lpstr>
      <vt:lpstr>На территории Чкаловского района  69 МДОО: 66 учреждений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Слайд 6</vt:lpstr>
      <vt:lpstr>Слайд 7</vt:lpstr>
      <vt:lpstr>Обеспечение доступности дошкольного образования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 Изменения процедуры  при комплектовании МДОО:</vt:lpstr>
      <vt:lpstr>Модель работы по зачислению детей в МДОО</vt:lpstr>
      <vt:lpstr>Федеральный закон № 411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Ксения Сергеевна</cp:lastModifiedBy>
  <cp:revision>119</cp:revision>
  <dcterms:created xsi:type="dcterms:W3CDTF">2010-03-19T17:53:36Z</dcterms:created>
  <dcterms:modified xsi:type="dcterms:W3CDTF">2021-04-09T07:11:59Z</dcterms:modified>
</cp:coreProperties>
</file>