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93" r:id="rId2"/>
    <p:sldId id="294" r:id="rId3"/>
    <p:sldId id="368" r:id="rId4"/>
    <p:sldId id="369" r:id="rId5"/>
    <p:sldId id="370" r:id="rId6"/>
    <p:sldId id="359" r:id="rId7"/>
    <p:sldId id="357" r:id="rId8"/>
    <p:sldId id="302" r:id="rId9"/>
    <p:sldId id="314" r:id="rId10"/>
    <p:sldId id="371" r:id="rId11"/>
    <p:sldId id="321" r:id="rId12"/>
    <p:sldId id="317" r:id="rId13"/>
    <p:sldId id="372" r:id="rId14"/>
    <p:sldId id="360" r:id="rId15"/>
    <p:sldId id="362" r:id="rId1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FFCC"/>
    <a:srgbClr val="A50021"/>
    <a:srgbClr val="003399"/>
    <a:srgbClr val="DDDDDD"/>
    <a:srgbClr val="ECECE0"/>
    <a:srgbClr val="000099"/>
    <a:srgbClr val="000000"/>
    <a:srgbClr val="FF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327" autoAdjust="0"/>
    <p:restoredTop sz="94660"/>
  </p:normalViewPr>
  <p:slideViewPr>
    <p:cSldViewPr>
      <p:cViewPr varScale="1">
        <p:scale>
          <a:sx n="79" d="100"/>
          <a:sy n="79" d="100"/>
        </p:scale>
        <p:origin x="-90" y="-5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010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ABB11FFF-2F3E-4457-9381-75B018DA32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670734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86C13BFC-346B-41A6-8507-97D3DB1765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9275806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9A3451-AFE0-43F9-883F-96502CF20F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58763"/>
            <a:ext cx="2057400" cy="5918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58763"/>
            <a:ext cx="6019800" cy="5918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EF1944-375F-47BA-AEAA-5ED845BB0F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8763"/>
            <a:ext cx="7315200" cy="9445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524000"/>
            <a:ext cx="4038600" cy="4652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38600" cy="4652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11AA52-D143-4170-A043-AA64EE2EFD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8763"/>
            <a:ext cx="7315200" cy="9445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524000"/>
            <a:ext cx="8229600" cy="4652963"/>
          </a:xfrm>
        </p:spPr>
        <p:txBody>
          <a:bodyPr/>
          <a:lstStyle/>
          <a:p>
            <a:pPr lvl="0"/>
            <a:r>
              <a:rPr lang="ru-RU" noProof="0" smtClean="0"/>
              <a:t>Вставка таблицы</a:t>
            </a:r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826CA0-3634-47CE-BB22-FCDA473B7F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8763"/>
            <a:ext cx="7315200" cy="9445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524000"/>
            <a:ext cx="8229600" cy="4652963"/>
          </a:xfrm>
        </p:spPr>
        <p:txBody>
          <a:bodyPr/>
          <a:lstStyle/>
          <a:p>
            <a:pPr lvl="0"/>
            <a:r>
              <a:rPr lang="ru-RU" noProof="0" smtClean="0"/>
              <a:t>Вставка диаграммы</a:t>
            </a:r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914FED-9D93-4AF2-8C2E-6FA366CAD9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8763"/>
            <a:ext cx="7315200" cy="9445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524000"/>
            <a:ext cx="8229600" cy="4652963"/>
          </a:xfrm>
        </p:spPr>
        <p:txBody>
          <a:bodyPr/>
          <a:lstStyle/>
          <a:p>
            <a:pPr lvl="0"/>
            <a:r>
              <a:rPr lang="ru-RU" noProof="0" smtClean="0"/>
              <a:t>Вставка рисунка SmartArt</a:t>
            </a:r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5D2FA2-EEE7-4D04-ABBB-A99F199586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D67528-8A79-449E-9AC4-D18799AE61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38600" cy="4652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38600" cy="4652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95F408-C042-4D76-AF3E-402D59914F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514C45-EE6D-4518-ACB0-08438EFD9B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25CC05-2F8C-4177-802B-A6D02094C8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DA1E13-2263-4F24-BE64-DB8A57BCA3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23C037-B684-473A-99F5-5A8F5DB116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4ACB4D-45ED-4585-B10A-DC1AD6D4F1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8F5DB9-9B86-4AEA-9F3F-8DEA9743C0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1" name="Group 7"/>
          <p:cNvGrpSpPr>
            <a:grpSpLocks/>
          </p:cNvGrpSpPr>
          <p:nvPr/>
        </p:nvGrpSpPr>
        <p:grpSpPr bwMode="auto">
          <a:xfrm>
            <a:off x="2286000" y="0"/>
            <a:ext cx="2287588" cy="6858000"/>
            <a:chOff x="1440" y="0"/>
            <a:chExt cx="1441" cy="3125"/>
          </a:xfrm>
        </p:grpSpPr>
        <p:sp>
          <p:nvSpPr>
            <p:cNvPr id="1032" name="Rectangle 8"/>
            <p:cNvSpPr>
              <a:spLocks noChangeArrowheads="1"/>
            </p:cNvSpPr>
            <p:nvPr userDrawn="1"/>
          </p:nvSpPr>
          <p:spPr bwMode="ltGray">
            <a:xfrm>
              <a:off x="1440" y="0"/>
              <a:ext cx="1441" cy="3125"/>
            </a:xfrm>
            <a:prstGeom prst="rect">
              <a:avLst/>
            </a:prstGeom>
            <a:gradFill rotWithShape="1">
              <a:gsLst>
                <a:gs pos="0">
                  <a:schemeClr val="accent2">
                    <a:alpha val="20000"/>
                  </a:schemeClr>
                </a:gs>
                <a:gs pos="100000">
                  <a:schemeClr val="accent2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33" name="Rectangle 9"/>
            <p:cNvSpPr>
              <a:spLocks noChangeArrowheads="1"/>
            </p:cNvSpPr>
            <p:nvPr userDrawn="1"/>
          </p:nvSpPr>
          <p:spPr bwMode="ltGray">
            <a:xfrm>
              <a:off x="1681" y="0"/>
              <a:ext cx="1053" cy="3125"/>
            </a:xfrm>
            <a:prstGeom prst="rect">
              <a:avLst/>
            </a:prstGeom>
            <a:gradFill rotWithShape="1">
              <a:gsLst>
                <a:gs pos="0">
                  <a:schemeClr val="accent2">
                    <a:gamma/>
                    <a:tint val="0"/>
                    <a:invGamma/>
                    <a:alpha val="0"/>
                  </a:schemeClr>
                </a:gs>
                <a:gs pos="50000">
                  <a:schemeClr val="accent2">
                    <a:alpha val="20000"/>
                  </a:schemeClr>
                </a:gs>
                <a:gs pos="100000">
                  <a:schemeClr val="accent2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34" name="Rectangle 10"/>
            <p:cNvSpPr>
              <a:spLocks noChangeArrowheads="1"/>
            </p:cNvSpPr>
            <p:nvPr userDrawn="1"/>
          </p:nvSpPr>
          <p:spPr bwMode="ltGray">
            <a:xfrm>
              <a:off x="1440" y="0"/>
              <a:ext cx="1441" cy="3125"/>
            </a:xfrm>
            <a:prstGeom prst="rect">
              <a:avLst/>
            </a:prstGeom>
            <a:gradFill rotWithShape="1">
              <a:gsLst>
                <a:gs pos="0">
                  <a:schemeClr val="accent2">
                    <a:alpha val="20000"/>
                  </a:schemeClr>
                </a:gs>
                <a:gs pos="100000">
                  <a:schemeClr val="accent2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</p:grpSp>
      <p:grpSp>
        <p:nvGrpSpPr>
          <p:cNvPr id="1035" name="Group 11"/>
          <p:cNvGrpSpPr>
            <a:grpSpLocks/>
          </p:cNvGrpSpPr>
          <p:nvPr/>
        </p:nvGrpSpPr>
        <p:grpSpPr bwMode="auto">
          <a:xfrm>
            <a:off x="4575175" y="0"/>
            <a:ext cx="2286000" cy="5137150"/>
            <a:chOff x="2882" y="0"/>
            <a:chExt cx="1440" cy="2341"/>
          </a:xfrm>
        </p:grpSpPr>
        <p:sp>
          <p:nvSpPr>
            <p:cNvPr id="2" name="Rectangle 12"/>
            <p:cNvSpPr>
              <a:spLocks noChangeArrowheads="1"/>
            </p:cNvSpPr>
            <p:nvPr userDrawn="1"/>
          </p:nvSpPr>
          <p:spPr bwMode="ltGray">
            <a:xfrm>
              <a:off x="2882" y="0"/>
              <a:ext cx="1440" cy="2341"/>
            </a:xfrm>
            <a:prstGeom prst="rect">
              <a:avLst/>
            </a:prstGeom>
            <a:gradFill rotWithShape="1">
              <a:gsLst>
                <a:gs pos="0">
                  <a:schemeClr val="hlink">
                    <a:alpha val="20000"/>
                  </a:schemeClr>
                </a:gs>
                <a:gs pos="100000">
                  <a:schemeClr val="hlink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37" name="Rectangle 13"/>
            <p:cNvSpPr>
              <a:spLocks noChangeArrowheads="1"/>
            </p:cNvSpPr>
            <p:nvPr userDrawn="1"/>
          </p:nvSpPr>
          <p:spPr bwMode="ltGray">
            <a:xfrm>
              <a:off x="2882" y="0"/>
              <a:ext cx="810" cy="2341"/>
            </a:xfrm>
            <a:prstGeom prst="rect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  <a:alpha val="0"/>
                  </a:schemeClr>
                </a:gs>
                <a:gs pos="50000">
                  <a:schemeClr val="hlink">
                    <a:alpha val="20000"/>
                  </a:schemeClr>
                </a:gs>
                <a:gs pos="100000">
                  <a:schemeClr val="hlink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38" name="Rectangle 14"/>
            <p:cNvSpPr>
              <a:spLocks noChangeArrowheads="1"/>
            </p:cNvSpPr>
            <p:nvPr userDrawn="1"/>
          </p:nvSpPr>
          <p:spPr bwMode="ltGray">
            <a:xfrm>
              <a:off x="2882" y="0"/>
              <a:ext cx="1440" cy="2341"/>
            </a:xfrm>
            <a:prstGeom prst="rect">
              <a:avLst/>
            </a:prstGeom>
            <a:gradFill rotWithShape="1">
              <a:gsLst>
                <a:gs pos="0">
                  <a:schemeClr val="hlink">
                    <a:alpha val="20000"/>
                  </a:schemeClr>
                </a:gs>
                <a:gs pos="100000">
                  <a:schemeClr val="hlink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</p:grpSp>
      <p:grpSp>
        <p:nvGrpSpPr>
          <p:cNvPr id="1039" name="Group 15"/>
          <p:cNvGrpSpPr>
            <a:grpSpLocks/>
          </p:cNvGrpSpPr>
          <p:nvPr/>
        </p:nvGrpSpPr>
        <p:grpSpPr bwMode="auto">
          <a:xfrm>
            <a:off x="6858000" y="0"/>
            <a:ext cx="2286000" cy="6831013"/>
            <a:chOff x="4320" y="0"/>
            <a:chExt cx="1440" cy="3113"/>
          </a:xfrm>
        </p:grpSpPr>
        <p:sp>
          <p:nvSpPr>
            <p:cNvPr id="1040" name="Rectangle 16"/>
            <p:cNvSpPr>
              <a:spLocks noChangeArrowheads="1"/>
            </p:cNvSpPr>
            <p:nvPr userDrawn="1"/>
          </p:nvSpPr>
          <p:spPr bwMode="ltGray">
            <a:xfrm>
              <a:off x="4320" y="0"/>
              <a:ext cx="112" cy="2655"/>
            </a:xfrm>
            <a:prstGeom prst="rect">
              <a:avLst/>
            </a:prstGeom>
            <a:gradFill rotWithShape="1">
              <a:gsLst>
                <a:gs pos="0">
                  <a:schemeClr val="folHlink">
                    <a:gamma/>
                    <a:tint val="0"/>
                    <a:invGamma/>
                    <a:alpha val="0"/>
                  </a:schemeClr>
                </a:gs>
                <a:gs pos="50000">
                  <a:schemeClr val="folHlink">
                    <a:alpha val="20000"/>
                  </a:schemeClr>
                </a:gs>
                <a:gs pos="100000">
                  <a:schemeClr val="folHlink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grpSp>
          <p:nvGrpSpPr>
            <p:cNvPr id="1056" name="Group 17"/>
            <p:cNvGrpSpPr>
              <a:grpSpLocks/>
            </p:cNvGrpSpPr>
            <p:nvPr userDrawn="1"/>
          </p:nvGrpSpPr>
          <p:grpSpPr bwMode="auto">
            <a:xfrm>
              <a:off x="4320" y="0"/>
              <a:ext cx="1440" cy="3113"/>
              <a:chOff x="4320" y="0"/>
              <a:chExt cx="1440" cy="3113"/>
            </a:xfrm>
          </p:grpSpPr>
          <p:sp>
            <p:nvSpPr>
              <p:cNvPr id="1042" name="Rectangle 18"/>
              <p:cNvSpPr>
                <a:spLocks noChangeArrowheads="1"/>
              </p:cNvSpPr>
              <p:nvPr userDrawn="1"/>
            </p:nvSpPr>
            <p:spPr bwMode="ltGray">
              <a:xfrm>
                <a:off x="4320" y="0"/>
                <a:ext cx="1440" cy="3113"/>
              </a:xfrm>
              <a:prstGeom prst="rect">
                <a:avLst/>
              </a:prstGeom>
              <a:gradFill rotWithShape="1">
                <a:gsLst>
                  <a:gs pos="0">
                    <a:schemeClr val="folHlink">
                      <a:alpha val="20000"/>
                    </a:schemeClr>
                  </a:gs>
                  <a:gs pos="100000">
                    <a:schemeClr val="folHlink">
                      <a:gamma/>
                      <a:tint val="0"/>
                      <a:invGamma/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1043" name="Rectangle 19"/>
              <p:cNvSpPr>
                <a:spLocks noChangeArrowheads="1"/>
              </p:cNvSpPr>
              <p:nvPr userDrawn="1"/>
            </p:nvSpPr>
            <p:spPr bwMode="ltGray">
              <a:xfrm>
                <a:off x="5420" y="0"/>
                <a:ext cx="340" cy="2655"/>
              </a:xfrm>
              <a:prstGeom prst="rect">
                <a:avLst/>
              </a:prstGeom>
              <a:gradFill rotWithShape="1">
                <a:gsLst>
                  <a:gs pos="0">
                    <a:schemeClr val="folHlink">
                      <a:gamma/>
                      <a:tint val="0"/>
                      <a:invGamma/>
                      <a:alpha val="0"/>
                    </a:schemeClr>
                  </a:gs>
                  <a:gs pos="50000">
                    <a:schemeClr val="folHlink">
                      <a:alpha val="20000"/>
                    </a:schemeClr>
                  </a:gs>
                  <a:gs pos="100000">
                    <a:schemeClr val="folHlink">
                      <a:gamma/>
                      <a:tint val="0"/>
                      <a:invGamma/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1044" name="Rectangle 20"/>
              <p:cNvSpPr>
                <a:spLocks noChangeArrowheads="1"/>
              </p:cNvSpPr>
              <p:nvPr userDrawn="1"/>
            </p:nvSpPr>
            <p:spPr bwMode="ltGray">
              <a:xfrm>
                <a:off x="4320" y="0"/>
                <a:ext cx="1440" cy="3113"/>
              </a:xfrm>
              <a:prstGeom prst="rect">
                <a:avLst/>
              </a:prstGeom>
              <a:gradFill rotWithShape="1">
                <a:gsLst>
                  <a:gs pos="0">
                    <a:schemeClr val="folHlink">
                      <a:alpha val="20000"/>
                    </a:schemeClr>
                  </a:gs>
                  <a:gs pos="100000">
                    <a:schemeClr val="folHlink">
                      <a:gamma/>
                      <a:tint val="0"/>
                      <a:invGamma/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</p:grpSp>
      </p:grpSp>
      <p:grpSp>
        <p:nvGrpSpPr>
          <p:cNvPr id="1045" name="Group 21"/>
          <p:cNvGrpSpPr>
            <a:grpSpLocks/>
          </p:cNvGrpSpPr>
          <p:nvPr/>
        </p:nvGrpSpPr>
        <p:grpSpPr bwMode="auto">
          <a:xfrm>
            <a:off x="0" y="0"/>
            <a:ext cx="2286000" cy="5135563"/>
            <a:chOff x="0" y="0"/>
            <a:chExt cx="1440" cy="2340"/>
          </a:xfrm>
        </p:grpSpPr>
        <p:sp>
          <p:nvSpPr>
            <p:cNvPr id="1046" name="Rectangle 22"/>
            <p:cNvSpPr>
              <a:spLocks noChangeArrowheads="1"/>
            </p:cNvSpPr>
            <p:nvPr userDrawn="1"/>
          </p:nvSpPr>
          <p:spPr bwMode="ltGray">
            <a:xfrm>
              <a:off x="0" y="0"/>
              <a:ext cx="1440" cy="2340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alpha val="20000"/>
                  </a:schemeClr>
                </a:gs>
                <a:gs pos="100000">
                  <a:schemeClr val="accent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47" name="Rectangle 23"/>
            <p:cNvSpPr>
              <a:spLocks noChangeArrowheads="1"/>
            </p:cNvSpPr>
            <p:nvPr userDrawn="1"/>
          </p:nvSpPr>
          <p:spPr bwMode="ltGray">
            <a:xfrm>
              <a:off x="1338" y="0"/>
              <a:ext cx="102" cy="2340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  <a:alpha val="0"/>
                  </a:schemeClr>
                </a:gs>
                <a:gs pos="50000">
                  <a:schemeClr val="accent1">
                    <a:alpha val="20000"/>
                  </a:schemeClr>
                </a:gs>
                <a:gs pos="100000">
                  <a:schemeClr val="accent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48" name="Rectangle 24"/>
            <p:cNvSpPr>
              <a:spLocks noChangeArrowheads="1"/>
            </p:cNvSpPr>
            <p:nvPr userDrawn="1"/>
          </p:nvSpPr>
          <p:spPr bwMode="ltGray">
            <a:xfrm>
              <a:off x="0" y="0"/>
              <a:ext cx="486" cy="2340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  <a:alpha val="0"/>
                  </a:schemeClr>
                </a:gs>
                <a:gs pos="50000">
                  <a:schemeClr val="accent1">
                    <a:alpha val="20000"/>
                  </a:schemeClr>
                </a:gs>
                <a:gs pos="100000">
                  <a:schemeClr val="accent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49" name="Rectangle 25"/>
            <p:cNvSpPr>
              <a:spLocks noChangeArrowheads="1"/>
            </p:cNvSpPr>
            <p:nvPr userDrawn="1"/>
          </p:nvSpPr>
          <p:spPr bwMode="ltGray">
            <a:xfrm>
              <a:off x="0" y="0"/>
              <a:ext cx="1440" cy="2340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alpha val="20000"/>
                  </a:schemeClr>
                </a:gs>
                <a:gs pos="100000">
                  <a:schemeClr val="accent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</p:grpSp>
      <p:grpSp>
        <p:nvGrpSpPr>
          <p:cNvPr id="1069" name="Group 45"/>
          <p:cNvGrpSpPr>
            <a:grpSpLocks/>
          </p:cNvGrpSpPr>
          <p:nvPr/>
        </p:nvGrpSpPr>
        <p:grpSpPr bwMode="auto">
          <a:xfrm>
            <a:off x="0" y="0"/>
            <a:ext cx="9144000" cy="171450"/>
            <a:chOff x="0" y="0"/>
            <a:chExt cx="5760" cy="108"/>
          </a:xfrm>
        </p:grpSpPr>
        <p:sp>
          <p:nvSpPr>
            <p:cNvPr id="1050" name="Rectangle 26"/>
            <p:cNvSpPr>
              <a:spLocks noChangeArrowheads="1"/>
            </p:cNvSpPr>
            <p:nvPr userDrawn="1"/>
          </p:nvSpPr>
          <p:spPr bwMode="gray">
            <a:xfrm>
              <a:off x="0" y="0"/>
              <a:ext cx="1440" cy="108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51" name="Rectangle 27"/>
            <p:cNvSpPr>
              <a:spLocks noChangeArrowheads="1"/>
            </p:cNvSpPr>
            <p:nvPr userDrawn="1"/>
          </p:nvSpPr>
          <p:spPr bwMode="gray">
            <a:xfrm>
              <a:off x="1440" y="0"/>
              <a:ext cx="1441" cy="108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52" name="Rectangle 28"/>
            <p:cNvSpPr>
              <a:spLocks noChangeArrowheads="1"/>
            </p:cNvSpPr>
            <p:nvPr userDrawn="1"/>
          </p:nvSpPr>
          <p:spPr bwMode="gray">
            <a:xfrm>
              <a:off x="2882" y="0"/>
              <a:ext cx="1440" cy="108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53" name="Rectangle 29"/>
            <p:cNvSpPr>
              <a:spLocks noChangeArrowheads="1"/>
            </p:cNvSpPr>
            <p:nvPr userDrawn="1"/>
          </p:nvSpPr>
          <p:spPr bwMode="gray">
            <a:xfrm>
              <a:off x="4320" y="0"/>
              <a:ext cx="1440" cy="108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</p:grpSp>
      <p:sp>
        <p:nvSpPr>
          <p:cNvPr id="3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57200" y="1524000"/>
            <a:ext cx="8229600" cy="465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>
              <a:defRPr/>
            </a:pPr>
            <a:fld id="{88073C2A-C0E3-47CE-85E1-66EAC2D429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4" name="Group 46"/>
          <p:cNvGrpSpPr>
            <a:grpSpLocks/>
          </p:cNvGrpSpPr>
          <p:nvPr/>
        </p:nvGrpSpPr>
        <p:grpSpPr bwMode="auto">
          <a:xfrm>
            <a:off x="0" y="176213"/>
            <a:ext cx="7696200" cy="1117600"/>
            <a:chOff x="0" y="111"/>
            <a:chExt cx="4848" cy="768"/>
          </a:xfrm>
        </p:grpSpPr>
        <p:sp>
          <p:nvSpPr>
            <p:cNvPr id="1063" name="Rectangle 39"/>
            <p:cNvSpPr>
              <a:spLocks noChangeArrowheads="1"/>
            </p:cNvSpPr>
            <p:nvPr userDrawn="1"/>
          </p:nvSpPr>
          <p:spPr bwMode="hidden">
            <a:xfrm rot="-5400000">
              <a:off x="2394" y="-1578"/>
              <a:ext cx="60" cy="4848"/>
            </a:xfrm>
            <a:prstGeom prst="rect">
              <a:avLst/>
            </a:prstGeom>
            <a:gradFill rotWithShape="1">
              <a:gsLst>
                <a:gs pos="0">
                  <a:srgbClr val="FFFFFF">
                    <a:gamma/>
                    <a:tint val="0"/>
                    <a:invGamma/>
                    <a:alpha val="0"/>
                  </a:srgbClr>
                </a:gs>
                <a:gs pos="50000">
                  <a:srgbClr val="FFFFFF">
                    <a:alpha val="35001"/>
                  </a:srgbClr>
                </a:gs>
                <a:gs pos="100000">
                  <a:srgbClr val="FFFFFF">
                    <a:gamma/>
                    <a:tint val="0"/>
                    <a:invGamma/>
                    <a:alpha val="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grpSp>
          <p:nvGrpSpPr>
            <p:cNvPr id="1041" name="Group 44"/>
            <p:cNvGrpSpPr>
              <a:grpSpLocks/>
            </p:cNvGrpSpPr>
            <p:nvPr userDrawn="1"/>
          </p:nvGrpSpPr>
          <p:grpSpPr bwMode="auto">
            <a:xfrm>
              <a:off x="0" y="111"/>
              <a:ext cx="4327" cy="768"/>
              <a:chOff x="0" y="111"/>
              <a:chExt cx="4327" cy="768"/>
            </a:xfrm>
          </p:grpSpPr>
          <p:sp>
            <p:nvSpPr>
              <p:cNvPr id="1065" name="Rectangle 41"/>
              <p:cNvSpPr>
                <a:spLocks noChangeArrowheads="1"/>
              </p:cNvSpPr>
              <p:nvPr userDrawn="1"/>
            </p:nvSpPr>
            <p:spPr bwMode="hidden">
              <a:xfrm rot="-5400000">
                <a:off x="1780" y="-1669"/>
                <a:ext cx="768" cy="4327"/>
              </a:xfrm>
              <a:prstGeom prst="rect">
                <a:avLst/>
              </a:prstGeom>
              <a:gradFill rotWithShape="1">
                <a:gsLst>
                  <a:gs pos="0">
                    <a:srgbClr val="FFFFFF">
                      <a:alpha val="35001"/>
                    </a:srgbClr>
                  </a:gs>
                  <a:gs pos="100000">
                    <a:srgbClr val="FFFFFF">
                      <a:gamma/>
                      <a:tint val="0"/>
                      <a:invGamma/>
                      <a:alpha val="0"/>
                    </a:srgb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1066" name="Rectangle 42"/>
              <p:cNvSpPr>
                <a:spLocks noChangeArrowheads="1"/>
              </p:cNvSpPr>
              <p:nvPr userDrawn="1"/>
            </p:nvSpPr>
            <p:spPr bwMode="hidden">
              <a:xfrm rot="-5400000">
                <a:off x="1754" y="-1643"/>
                <a:ext cx="181" cy="3690"/>
              </a:xfrm>
              <a:prstGeom prst="rect">
                <a:avLst/>
              </a:prstGeom>
              <a:gradFill rotWithShape="1">
                <a:gsLst>
                  <a:gs pos="0">
                    <a:srgbClr val="FFFFFF">
                      <a:gamma/>
                      <a:tint val="0"/>
                      <a:invGamma/>
                      <a:alpha val="0"/>
                    </a:srgbClr>
                  </a:gs>
                  <a:gs pos="50000">
                    <a:srgbClr val="FFFFFF">
                      <a:alpha val="35001"/>
                    </a:srgbClr>
                  </a:gs>
                  <a:gs pos="100000">
                    <a:srgbClr val="FFFFFF">
                      <a:gamma/>
                      <a:tint val="0"/>
                      <a:invGamma/>
                      <a:alpha val="0"/>
                    </a:srgb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1067" name="Rectangle 43"/>
              <p:cNvSpPr>
                <a:spLocks noChangeArrowheads="1"/>
              </p:cNvSpPr>
              <p:nvPr userDrawn="1"/>
            </p:nvSpPr>
            <p:spPr bwMode="hidden">
              <a:xfrm rot="-5400000">
                <a:off x="1780" y="-1669"/>
                <a:ext cx="768" cy="4327"/>
              </a:xfrm>
              <a:prstGeom prst="rect">
                <a:avLst/>
              </a:prstGeom>
              <a:gradFill rotWithShape="1">
                <a:gsLst>
                  <a:gs pos="0">
                    <a:srgbClr val="FFFFFF">
                      <a:alpha val="35001"/>
                    </a:srgbClr>
                  </a:gs>
                  <a:gs pos="100000">
                    <a:srgbClr val="FFFFFF">
                      <a:gamma/>
                      <a:tint val="0"/>
                      <a:invGamma/>
                      <a:alpha val="0"/>
                    </a:srgb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</p:grpSp>
      </p:grpSp>
      <p:sp>
        <p:nvSpPr>
          <p:cNvPr id="103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457200" y="258763"/>
            <a:ext cx="7315200" cy="94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71" name="Rectangle 47"/>
          <p:cNvSpPr>
            <a:spLocks noChangeArrowheads="1"/>
          </p:cNvSpPr>
          <p:nvPr/>
        </p:nvSpPr>
        <p:spPr bwMode="gray">
          <a:xfrm>
            <a:off x="0" y="6751638"/>
            <a:ext cx="9144000" cy="106362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1" r:id="rId2"/>
    <p:sldLayoutId id="2147483660" r:id="rId3"/>
    <p:sldLayoutId id="2147483659" r:id="rId4"/>
    <p:sldLayoutId id="2147483658" r:id="rId5"/>
    <p:sldLayoutId id="2147483657" r:id="rId6"/>
    <p:sldLayoutId id="2147483656" r:id="rId7"/>
    <p:sldLayoutId id="2147483655" r:id="rId8"/>
    <p:sldLayoutId id="2147483654" r:id="rId9"/>
    <p:sldLayoutId id="2147483653" r:id="rId10"/>
    <p:sldLayoutId id="2147483652" r:id="rId11"/>
    <p:sldLayoutId id="2147483651" r:id="rId12"/>
    <p:sldLayoutId id="2147483650" r:id="rId13"/>
    <p:sldLayoutId id="2147483649" r:id="rId14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00" fill="hold"/>
                                        <p:tgtEl>
                                          <p:spTgt spid="10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00" fill="hold"/>
                                        <p:tgtEl>
                                          <p:spTgt spid="10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700"/>
                                        <p:tgtEl>
                                          <p:spTgt spid="1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00"/>
                            </p:stCondLst>
                            <p:childTnLst>
                              <p:par>
                                <p:cTn id="1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slide" Target="slide14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&#1077;&#1082;&#1072;&#1090;&#1077;&#1088;&#1080;&#1085;&#1073;&#1091;&#1088;&#1075;.&#1088;&#1092;/file/b1850fa30bfaa51b310b21fd26c09a59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WordArt 4"/>
          <p:cNvSpPr>
            <a:spLocks noChangeArrowheads="1" noChangeShapeType="1" noTextEdit="1"/>
          </p:cNvSpPr>
          <p:nvPr/>
        </p:nvSpPr>
        <p:spPr bwMode="auto">
          <a:xfrm>
            <a:off x="683568" y="620688"/>
            <a:ext cx="8093075" cy="36004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fromWordArt="1"/>
          <a:lstStyle/>
          <a:p>
            <a:pPr algn="ctr"/>
            <a:endParaRPr lang="ru-RU" sz="4000" b="1" kern="1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cs typeface="Arial"/>
            </a:endParaRPr>
          </a:p>
          <a:p>
            <a:pPr algn="ctr"/>
            <a:endParaRPr lang="ru-RU" sz="4000" b="1" kern="1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cs typeface="Arial"/>
            </a:endParaRPr>
          </a:p>
          <a:p>
            <a:pPr algn="ctr"/>
            <a:r>
              <a:rPr lang="ru-RU" sz="4000" b="1" kern="1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cs typeface="Arial"/>
              </a:rPr>
              <a:t>Комплектование МДОО</a:t>
            </a:r>
          </a:p>
          <a:p>
            <a:pPr algn="ctr"/>
            <a:r>
              <a:rPr lang="ru-RU" sz="40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cs typeface="Arial"/>
              </a:rPr>
              <a:t>г</a:t>
            </a:r>
            <a:r>
              <a:rPr lang="ru-RU" sz="4000" b="1" kern="1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  <a:cs typeface="Arial"/>
              </a:rPr>
              <a:t>. Екатеринбурга</a:t>
            </a:r>
          </a:p>
          <a:p>
            <a:pPr algn="ctr"/>
            <a:r>
              <a:rPr lang="en-US" sz="4000" b="1" kern="1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  <a:cs typeface="Arial"/>
              </a:rPr>
              <a:t>2021</a:t>
            </a:r>
            <a:r>
              <a:rPr lang="ru-RU" sz="4000" b="1" kern="1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  <a:cs typeface="Arial"/>
              </a:rPr>
              <a:t>г</a:t>
            </a:r>
            <a:r>
              <a:rPr lang="en-US" sz="4000" b="1" kern="1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  <a:cs typeface="Arial"/>
              </a:rPr>
              <a:t>-2022</a:t>
            </a:r>
            <a:r>
              <a:rPr lang="ru-RU" sz="4000" b="1" kern="1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  <a:cs typeface="Arial"/>
              </a:rPr>
              <a:t>г</a:t>
            </a:r>
            <a:endParaRPr lang="ru-RU" sz="4000" b="1" kern="1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+mn-lt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836712"/>
            <a:ext cx="7315200" cy="1442045"/>
          </a:xfrm>
        </p:spPr>
        <p:txBody>
          <a:bodyPr/>
          <a:lstStyle/>
          <a:p>
            <a:pPr algn="ctr"/>
            <a:r>
              <a:rPr lang="ru-RU" sz="1800" dirty="0"/>
              <a:t>Учет детей для зачисления в организацию ведется по возрастным группам, формируемым с даты рождения детей за период с 01 сентября по 31 августа следующего календарного года:</a:t>
            </a:r>
            <a:br>
              <a:rPr lang="ru-RU" sz="1800" dirty="0"/>
            </a:b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67544" y="2276872"/>
            <a:ext cx="8229600" cy="2891979"/>
          </a:xfrm>
        </p:spPr>
        <p:txBody>
          <a:bodyPr/>
          <a:lstStyle/>
          <a:p>
            <a:r>
              <a:rPr lang="ru-RU" sz="2000" dirty="0" smtClean="0"/>
              <a:t>дети </a:t>
            </a:r>
            <a:r>
              <a:rPr lang="ru-RU" sz="2000" dirty="0"/>
              <a:t>до 3-х лет — в группу раннего возраста;</a:t>
            </a:r>
          </a:p>
          <a:p>
            <a:r>
              <a:rPr lang="ru-RU" sz="2000" dirty="0" smtClean="0"/>
              <a:t>дети </a:t>
            </a:r>
            <a:r>
              <a:rPr lang="ru-RU" sz="2000" dirty="0"/>
              <a:t>4-го года жизни — в младшую группу;</a:t>
            </a:r>
          </a:p>
          <a:p>
            <a:r>
              <a:rPr lang="ru-RU" sz="2000" dirty="0" smtClean="0"/>
              <a:t>дети </a:t>
            </a:r>
            <a:r>
              <a:rPr lang="ru-RU" sz="2000" dirty="0"/>
              <a:t>5-го года жизни — в среднюю группу;</a:t>
            </a:r>
          </a:p>
          <a:p>
            <a:r>
              <a:rPr lang="ru-RU" sz="2000" dirty="0" smtClean="0"/>
              <a:t>дети </a:t>
            </a:r>
            <a:r>
              <a:rPr lang="ru-RU" sz="2000" dirty="0"/>
              <a:t>6-го года жизни — в старшую группу;</a:t>
            </a:r>
          </a:p>
          <a:p>
            <a:r>
              <a:rPr lang="ru-RU" sz="2000" dirty="0" smtClean="0"/>
              <a:t>дети </a:t>
            </a:r>
            <a:r>
              <a:rPr lang="ru-RU" sz="2000" dirty="0"/>
              <a:t>7-го года жизни — в подготовительную группу.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98066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88913"/>
            <a:ext cx="8892480" cy="863823"/>
          </a:xfrm>
        </p:spPr>
        <p:txBody>
          <a:bodyPr/>
          <a:lstStyle/>
          <a:p>
            <a:pPr algn="ctr"/>
            <a:r>
              <a:rPr lang="ru-RU" sz="3600" dirty="0" smtClean="0">
                <a:solidFill>
                  <a:srgbClr val="A50021"/>
                </a:solidFill>
              </a:rPr>
              <a:t> </a:t>
            </a:r>
            <a:r>
              <a:rPr lang="ru-RU" sz="2800" dirty="0" smtClean="0">
                <a:solidFill>
                  <a:schemeClr val="tx1"/>
                </a:solidFill>
              </a:rPr>
              <a:t>Изменения процедуры </a:t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>при комплектовании МДОО: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54275" name="Rectangle 3"/>
          <p:cNvSpPr>
            <a:spLocks noChangeArrowheads="1"/>
          </p:cNvSpPr>
          <p:nvPr/>
        </p:nvSpPr>
        <p:spPr bwMode="gray">
          <a:xfrm rot="3419336">
            <a:off x="7204075" y="1517651"/>
            <a:ext cx="923925" cy="10033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rgbClr val="FFFFFF"/>
            </a:solidFill>
            <a:miter lim="800000"/>
            <a:headEnd/>
            <a:tailEnd/>
          </a:ln>
          <a:effectLst>
            <a:outerShdw dist="179605" dir="487806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54276" name="Rectangle 4"/>
          <p:cNvSpPr>
            <a:spLocks noChangeArrowheads="1"/>
          </p:cNvSpPr>
          <p:nvPr/>
        </p:nvSpPr>
        <p:spPr bwMode="gray">
          <a:xfrm rot="3419336">
            <a:off x="2235200" y="2884488"/>
            <a:ext cx="923925" cy="10033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rgbClr val="FFFFFF"/>
            </a:solidFill>
            <a:miter lim="800000"/>
            <a:headEnd/>
            <a:tailEnd/>
          </a:ln>
          <a:effectLst>
            <a:outerShdw dist="179605" dir="487806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54278" name="Rectangle 6"/>
          <p:cNvSpPr>
            <a:spLocks noChangeArrowheads="1"/>
          </p:cNvSpPr>
          <p:nvPr/>
        </p:nvSpPr>
        <p:spPr bwMode="gray">
          <a:xfrm rot="3419336">
            <a:off x="3027362" y="4110038"/>
            <a:ext cx="923925" cy="10033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rgbClr val="FFFFFF"/>
            </a:solidFill>
            <a:miter lim="800000"/>
            <a:headEnd/>
            <a:tailEnd/>
          </a:ln>
          <a:effectLst>
            <a:outerShdw dist="179605" dir="487806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54279" name="Rectangle 7"/>
          <p:cNvSpPr>
            <a:spLocks noChangeArrowheads="1"/>
          </p:cNvSpPr>
          <p:nvPr/>
        </p:nvSpPr>
        <p:spPr bwMode="gray">
          <a:xfrm rot="3419336">
            <a:off x="4395787" y="3244851"/>
            <a:ext cx="923925" cy="1003300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rgbClr val="FFFFFF"/>
            </a:solidFill>
            <a:miter lim="800000"/>
            <a:headEnd/>
            <a:tailEnd/>
          </a:ln>
          <a:effectLst>
            <a:outerShdw dist="179605" dir="487806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54280" name="Line 8"/>
          <p:cNvSpPr>
            <a:spLocks noChangeShapeType="1"/>
          </p:cNvSpPr>
          <p:nvPr/>
        </p:nvSpPr>
        <p:spPr bwMode="auto">
          <a:xfrm>
            <a:off x="2987675" y="3860800"/>
            <a:ext cx="215900" cy="360363"/>
          </a:xfrm>
          <a:prstGeom prst="line">
            <a:avLst/>
          </a:prstGeom>
          <a:noFill/>
          <a:ln w="57150" cap="rnd">
            <a:solidFill>
              <a:srgbClr val="80808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81" name="Line 9"/>
          <p:cNvSpPr>
            <a:spLocks noChangeShapeType="1"/>
          </p:cNvSpPr>
          <p:nvPr/>
        </p:nvSpPr>
        <p:spPr bwMode="auto">
          <a:xfrm flipV="1">
            <a:off x="4067175" y="4005263"/>
            <a:ext cx="433388" cy="287337"/>
          </a:xfrm>
          <a:prstGeom prst="line">
            <a:avLst/>
          </a:prstGeom>
          <a:noFill/>
          <a:ln w="57150" cap="rnd">
            <a:solidFill>
              <a:srgbClr val="80808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82" name="Line 10"/>
          <p:cNvSpPr>
            <a:spLocks noChangeShapeType="1"/>
          </p:cNvSpPr>
          <p:nvPr/>
        </p:nvSpPr>
        <p:spPr bwMode="auto">
          <a:xfrm flipV="1">
            <a:off x="6877050" y="2276475"/>
            <a:ext cx="431800" cy="288925"/>
          </a:xfrm>
          <a:prstGeom prst="line">
            <a:avLst/>
          </a:prstGeom>
          <a:noFill/>
          <a:ln w="57150" cap="rnd">
            <a:solidFill>
              <a:srgbClr val="80808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84" name="Text Box 12"/>
          <p:cNvSpPr txBox="1">
            <a:spLocks noChangeArrowheads="1"/>
          </p:cNvSpPr>
          <p:nvPr/>
        </p:nvSpPr>
        <p:spPr bwMode="auto">
          <a:xfrm>
            <a:off x="928687" y="4870450"/>
            <a:ext cx="281157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sz="2000" b="1" dirty="0" smtClean="0">
                <a:solidFill>
                  <a:srgbClr val="000000"/>
                </a:solidFill>
              </a:rPr>
              <a:t>Обеспечение «прозрачности» и открытости процедуры распределения мест;</a:t>
            </a:r>
            <a:endParaRPr lang="ru-RU" sz="2000" b="1" dirty="0">
              <a:solidFill>
                <a:srgbClr val="000000"/>
              </a:solidFill>
            </a:endParaRPr>
          </a:p>
        </p:txBody>
      </p:sp>
      <p:sp>
        <p:nvSpPr>
          <p:cNvPr id="54285" name="Rectangle 13"/>
          <p:cNvSpPr>
            <a:spLocks noChangeArrowheads="1"/>
          </p:cNvSpPr>
          <p:nvPr/>
        </p:nvSpPr>
        <p:spPr bwMode="gray">
          <a:xfrm rot="3419336">
            <a:off x="5764212" y="2381251"/>
            <a:ext cx="923925" cy="10033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rgbClr val="FFFFFF"/>
            </a:solidFill>
            <a:miter lim="800000"/>
            <a:headEnd/>
            <a:tailEnd/>
          </a:ln>
          <a:effectLst>
            <a:outerShdw dist="179605" dir="487806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54286" name="Rectangle 14"/>
          <p:cNvSpPr>
            <a:spLocks noChangeArrowheads="1"/>
          </p:cNvSpPr>
          <p:nvPr/>
        </p:nvSpPr>
        <p:spPr bwMode="gray">
          <a:xfrm rot="3419336">
            <a:off x="1587500" y="1804988"/>
            <a:ext cx="923925" cy="10033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rgbClr val="FFFFFF"/>
            </a:solidFill>
            <a:miter lim="800000"/>
            <a:headEnd/>
            <a:tailEnd/>
          </a:ln>
          <a:effectLst>
            <a:outerShdw dist="179605" dir="487806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54287" name="Text Box 15"/>
          <p:cNvSpPr txBox="1">
            <a:spLocks noChangeArrowheads="1"/>
          </p:cNvSpPr>
          <p:nvPr/>
        </p:nvSpPr>
        <p:spPr bwMode="auto">
          <a:xfrm>
            <a:off x="22224" y="1436509"/>
            <a:ext cx="181292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b="1" dirty="0" smtClean="0">
                <a:solidFill>
                  <a:srgbClr val="000000"/>
                </a:solidFill>
              </a:rPr>
              <a:t>Закрепление территорий за МДОО </a:t>
            </a:r>
          </a:p>
          <a:p>
            <a:pPr eaLnBrk="0" hangingPunct="0"/>
            <a:r>
              <a:rPr lang="ru-RU" b="1" dirty="0" smtClean="0">
                <a:solidFill>
                  <a:srgbClr val="000000"/>
                </a:solidFill>
              </a:rPr>
              <a:t>(с 01.04.2014); </a:t>
            </a:r>
            <a:endParaRPr lang="ru-RU" b="1" dirty="0">
              <a:solidFill>
                <a:srgbClr val="000000"/>
              </a:solidFill>
            </a:endParaRPr>
          </a:p>
        </p:txBody>
      </p:sp>
      <p:sp>
        <p:nvSpPr>
          <p:cNvPr id="54288" name="AutoShape 16"/>
          <p:cNvSpPr>
            <a:spLocks noChangeArrowheads="1"/>
          </p:cNvSpPr>
          <p:nvPr/>
        </p:nvSpPr>
        <p:spPr bwMode="auto">
          <a:xfrm>
            <a:off x="1835150" y="2060575"/>
            <a:ext cx="503238" cy="504825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89" name="AutoShape 17"/>
          <p:cNvSpPr>
            <a:spLocks noChangeArrowheads="1"/>
          </p:cNvSpPr>
          <p:nvPr/>
        </p:nvSpPr>
        <p:spPr bwMode="auto">
          <a:xfrm>
            <a:off x="4645025" y="3500438"/>
            <a:ext cx="503238" cy="504825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90" name="AutoShape 18"/>
          <p:cNvSpPr>
            <a:spLocks noChangeArrowheads="1"/>
          </p:cNvSpPr>
          <p:nvPr/>
        </p:nvSpPr>
        <p:spPr bwMode="auto">
          <a:xfrm>
            <a:off x="2484438" y="3141663"/>
            <a:ext cx="503237" cy="504825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91" name="AutoShape 19"/>
          <p:cNvSpPr>
            <a:spLocks noChangeArrowheads="1"/>
          </p:cNvSpPr>
          <p:nvPr/>
        </p:nvSpPr>
        <p:spPr bwMode="auto">
          <a:xfrm>
            <a:off x="3276600" y="4365625"/>
            <a:ext cx="503238" cy="504825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92" name="AutoShape 20"/>
          <p:cNvSpPr>
            <a:spLocks noChangeArrowheads="1"/>
          </p:cNvSpPr>
          <p:nvPr/>
        </p:nvSpPr>
        <p:spPr bwMode="auto">
          <a:xfrm>
            <a:off x="6011863" y="2636838"/>
            <a:ext cx="503237" cy="504825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93" name="AutoShape 21"/>
          <p:cNvSpPr>
            <a:spLocks noChangeArrowheads="1"/>
          </p:cNvSpPr>
          <p:nvPr/>
        </p:nvSpPr>
        <p:spPr bwMode="auto">
          <a:xfrm>
            <a:off x="7453313" y="1700213"/>
            <a:ext cx="503237" cy="504825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94" name="Text Box 22"/>
          <p:cNvSpPr txBox="1">
            <a:spLocks noChangeArrowheads="1"/>
          </p:cNvSpPr>
          <p:nvPr/>
        </p:nvSpPr>
        <p:spPr bwMode="auto">
          <a:xfrm>
            <a:off x="4306301" y="4694544"/>
            <a:ext cx="234866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b="1" dirty="0" smtClean="0">
                <a:solidFill>
                  <a:srgbClr val="000000"/>
                </a:solidFill>
              </a:rPr>
              <a:t>Предоставление дошкольного образования для детей с 2 - х лет;</a:t>
            </a:r>
            <a:endParaRPr lang="ru-RU" b="1" dirty="0">
              <a:solidFill>
                <a:srgbClr val="000000"/>
              </a:solidFill>
            </a:endParaRPr>
          </a:p>
        </p:txBody>
      </p:sp>
      <p:sp>
        <p:nvSpPr>
          <p:cNvPr id="54295" name="Line 23"/>
          <p:cNvSpPr>
            <a:spLocks noChangeShapeType="1"/>
          </p:cNvSpPr>
          <p:nvPr/>
        </p:nvSpPr>
        <p:spPr bwMode="auto">
          <a:xfrm>
            <a:off x="2339975" y="2708275"/>
            <a:ext cx="200025" cy="284163"/>
          </a:xfrm>
          <a:prstGeom prst="line">
            <a:avLst/>
          </a:prstGeom>
          <a:noFill/>
          <a:ln w="57150" cap="rnd">
            <a:solidFill>
              <a:srgbClr val="80808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96" name="Text Box 24"/>
          <p:cNvSpPr txBox="1">
            <a:spLocks noChangeArrowheads="1"/>
          </p:cNvSpPr>
          <p:nvPr/>
        </p:nvSpPr>
        <p:spPr bwMode="auto">
          <a:xfrm>
            <a:off x="7221923" y="2732355"/>
            <a:ext cx="2232917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sz="1600" b="1" dirty="0" smtClean="0">
                <a:solidFill>
                  <a:srgbClr val="000000"/>
                </a:solidFill>
              </a:rPr>
              <a:t>Включение руководителей МДОО в работу с системой АИС «Образование».</a:t>
            </a:r>
            <a:endParaRPr lang="ru-RU" sz="1600" b="1" dirty="0">
              <a:solidFill>
                <a:srgbClr val="000000"/>
              </a:solidFill>
            </a:endParaRPr>
          </a:p>
        </p:txBody>
      </p:sp>
      <p:sp>
        <p:nvSpPr>
          <p:cNvPr id="54297" name="Text Box 25"/>
          <p:cNvSpPr txBox="1">
            <a:spLocks noChangeArrowheads="1"/>
          </p:cNvSpPr>
          <p:nvPr/>
        </p:nvSpPr>
        <p:spPr bwMode="auto">
          <a:xfrm>
            <a:off x="2987675" y="2019301"/>
            <a:ext cx="269716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b="1" dirty="0" smtClean="0">
                <a:solidFill>
                  <a:srgbClr val="000000"/>
                </a:solidFill>
              </a:rPr>
              <a:t>Автоматизированное распределение мест;</a:t>
            </a:r>
            <a:endParaRPr lang="ru-RU" b="1" dirty="0">
              <a:solidFill>
                <a:srgbClr val="000000"/>
              </a:solidFill>
            </a:endParaRPr>
          </a:p>
        </p:txBody>
      </p:sp>
      <p:sp>
        <p:nvSpPr>
          <p:cNvPr id="54298" name="Text Box 26"/>
          <p:cNvSpPr txBox="1">
            <a:spLocks noChangeArrowheads="1"/>
          </p:cNvSpPr>
          <p:nvPr/>
        </p:nvSpPr>
        <p:spPr bwMode="auto">
          <a:xfrm>
            <a:off x="5627277" y="3825765"/>
            <a:ext cx="238483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b="1" dirty="0">
                <a:solidFill>
                  <a:srgbClr val="000000"/>
                </a:solidFill>
              </a:rPr>
              <a:t>П</a:t>
            </a:r>
            <a:r>
              <a:rPr lang="ru-RU" b="1" dirty="0" smtClean="0">
                <a:solidFill>
                  <a:srgbClr val="000000"/>
                </a:solidFill>
              </a:rPr>
              <a:t>роцедура информирования;</a:t>
            </a: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54299" name="Line 27"/>
          <p:cNvSpPr>
            <a:spLocks noChangeShapeType="1"/>
          </p:cNvSpPr>
          <p:nvPr/>
        </p:nvSpPr>
        <p:spPr bwMode="auto">
          <a:xfrm flipV="1">
            <a:off x="5364163" y="3213100"/>
            <a:ext cx="431800" cy="288925"/>
          </a:xfrm>
          <a:prstGeom prst="line">
            <a:avLst/>
          </a:prstGeom>
          <a:noFill/>
          <a:ln w="57150" cap="rnd">
            <a:solidFill>
              <a:srgbClr val="80808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42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42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10"/>
                                        <p:tgtEl>
                                          <p:spTgt spid="54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4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4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25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4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750"/>
                            </p:stCondLst>
                            <p:childTnLst>
                              <p:par>
                                <p:cTn id="30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250"/>
                                        <p:tgtEl>
                                          <p:spTgt spid="54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25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250"/>
                                        <p:tgtEl>
                                          <p:spTgt spid="54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250"/>
                                        <p:tgtEl>
                                          <p:spTgt spid="54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250"/>
                                        <p:tgtEl>
                                          <p:spTgt spid="54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750"/>
                            </p:stCondLst>
                            <p:childTnLst>
                              <p:par>
                                <p:cTn id="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250"/>
                                        <p:tgtEl>
                                          <p:spTgt spid="54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54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250"/>
                            </p:stCondLst>
                            <p:childTnLst>
                              <p:par>
                                <p:cTn id="5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54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750"/>
                            </p:stCondLst>
                            <p:childTnLst>
                              <p:par>
                                <p:cTn id="5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250"/>
                                        <p:tgtEl>
                                          <p:spTgt spid="54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000"/>
                            </p:stCondLst>
                            <p:childTnLst>
                              <p:par>
                                <p:cTn id="6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54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500"/>
                            </p:stCondLst>
                            <p:childTnLst>
                              <p:par>
                                <p:cTn id="6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250"/>
                                        <p:tgtEl>
                                          <p:spTgt spid="54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750"/>
                            </p:stCondLst>
                            <p:childTnLst>
                              <p:par>
                                <p:cTn id="6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54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54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5" grpId="0" animBg="1"/>
      <p:bldP spid="54276" grpId="0" animBg="1"/>
      <p:bldP spid="54276" grpId="1" animBg="1"/>
      <p:bldP spid="54278" grpId="0" animBg="1"/>
      <p:bldP spid="54279" grpId="0" animBg="1"/>
      <p:bldP spid="54284" grpId="0"/>
      <p:bldP spid="54285" grpId="0" animBg="1"/>
      <p:bldP spid="54286" grpId="0" animBg="1"/>
      <p:bldP spid="54288" grpId="0" animBg="1"/>
      <p:bldP spid="54289" grpId="0" animBg="1"/>
      <p:bldP spid="54290" grpId="0" animBg="1"/>
      <p:bldP spid="54291" grpId="0" animBg="1"/>
      <p:bldP spid="54292" grpId="0" animBg="1"/>
      <p:bldP spid="54293" grpId="0" animBg="1"/>
      <p:bldP spid="54294" grpId="0"/>
      <p:bldP spid="54296" grpId="0"/>
      <p:bldP spid="54297" grpId="0"/>
      <p:bldP spid="5429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/>
        </p:nvSpPr>
        <p:spPr>
          <a:xfrm>
            <a:off x="1475656" y="5670568"/>
            <a:ext cx="7560840" cy="1058215"/>
          </a:xfrm>
          <a:prstGeom prst="roundRect">
            <a:avLst/>
          </a:prstGeom>
          <a:solidFill>
            <a:srgbClr val="DDDDDD"/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178" name="Rectangle 2"/>
          <p:cNvSpPr>
            <a:spLocks noGrp="1"/>
          </p:cNvSpPr>
          <p:nvPr>
            <p:ph type="title" idx="4294967295"/>
          </p:nvPr>
        </p:nvSpPr>
        <p:spPr>
          <a:xfrm>
            <a:off x="1973618" y="228600"/>
            <a:ext cx="6990870" cy="914400"/>
          </a:xfrm>
          <a:gradFill rotWithShape="1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76200" cmpd="tri">
            <a:solidFill>
              <a:srgbClr val="CC00FF"/>
            </a:solidFill>
          </a:ln>
        </p:spPr>
        <p:txBody>
          <a:bodyPr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Модель работы по зачислению детей в МДОО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50180" name="Rectangle 4"/>
          <p:cNvSpPr>
            <a:spLocks noChangeArrowheads="1"/>
          </p:cNvSpPr>
          <p:nvPr/>
        </p:nvSpPr>
        <p:spPr bwMode="auto">
          <a:xfrm rot="642469">
            <a:off x="390807" y="564673"/>
            <a:ext cx="1928323" cy="402692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Цикличность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50195" name="Text Box 19"/>
          <p:cNvSpPr txBox="1">
            <a:spLocks noChangeArrowheads="1"/>
          </p:cNvSpPr>
          <p:nvPr/>
        </p:nvSpPr>
        <p:spPr bwMode="auto">
          <a:xfrm>
            <a:off x="75233" y="2503553"/>
            <a:ext cx="2408535" cy="267765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 eaLnBrk="0" hangingPunct="0">
              <a:buFontTx/>
              <a:buChar char="-"/>
            </a:pPr>
            <a:r>
              <a:rPr lang="ru-RU" sz="1400" b="1" dirty="0" smtClean="0">
                <a:hlinkClick r:id="rId2" action="ppaction://hlinksldjump"/>
              </a:rPr>
              <a:t>Направление в МДОО списков детей;</a:t>
            </a:r>
            <a:endParaRPr lang="ru-RU" sz="1400" b="1" dirty="0" smtClean="0"/>
          </a:p>
          <a:p>
            <a:pPr marL="285750" indent="-285750" eaLnBrk="0" hangingPunct="0">
              <a:buFontTx/>
              <a:buChar char="-"/>
            </a:pPr>
            <a:r>
              <a:rPr lang="ru-RU" sz="1400" b="1" dirty="0" smtClean="0"/>
              <a:t>Прием и регистрация заявлений на смену;</a:t>
            </a:r>
          </a:p>
          <a:p>
            <a:pPr marL="285750" indent="-285750" eaLnBrk="0" hangingPunct="0">
              <a:buFontTx/>
              <a:buChar char="-"/>
            </a:pPr>
            <a:r>
              <a:rPr lang="ru-RU" sz="1400" b="1" dirty="0" smtClean="0"/>
              <a:t>Анализ данных о количестве зачисленных детей и количестве вакантных мест;</a:t>
            </a:r>
          </a:p>
          <a:p>
            <a:pPr marL="285750" indent="-285750" eaLnBrk="0" hangingPunct="0">
              <a:buFontTx/>
              <a:buChar char="-"/>
            </a:pPr>
            <a:r>
              <a:rPr lang="ru-RU" sz="1400" b="1" dirty="0" smtClean="0"/>
              <a:t>Формирование списков к заседанию комиссии.</a:t>
            </a:r>
            <a:endParaRPr lang="en-US" sz="1400" b="1" dirty="0"/>
          </a:p>
        </p:txBody>
      </p:sp>
      <p:sp>
        <p:nvSpPr>
          <p:cNvPr id="50209" name="Text Box 33"/>
          <p:cNvSpPr txBox="1">
            <a:spLocks noChangeArrowheads="1"/>
          </p:cNvSpPr>
          <p:nvPr/>
        </p:nvSpPr>
        <p:spPr bwMode="auto">
          <a:xfrm>
            <a:off x="1973618" y="5721999"/>
            <a:ext cx="7062878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2000" b="1" dirty="0" smtClean="0"/>
              <a:t>Результат: оказание услуги по предоставлению дошкольного образования</a:t>
            </a:r>
            <a:endParaRPr lang="en-US" sz="2000" b="1" dirty="0"/>
          </a:p>
        </p:txBody>
      </p:sp>
      <p:sp>
        <p:nvSpPr>
          <p:cNvPr id="50223" name="Rectangle 47"/>
          <p:cNvSpPr>
            <a:spLocks noChangeArrowheads="1"/>
          </p:cNvSpPr>
          <p:nvPr/>
        </p:nvSpPr>
        <p:spPr bwMode="auto">
          <a:xfrm>
            <a:off x="75233" y="2385047"/>
            <a:ext cx="2619829" cy="3810336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0225" name="AutoShape 49"/>
          <p:cNvSpPr>
            <a:spLocks noChangeArrowheads="1"/>
          </p:cNvSpPr>
          <p:nvPr/>
        </p:nvSpPr>
        <p:spPr bwMode="auto">
          <a:xfrm>
            <a:off x="1905000" y="5029200"/>
            <a:ext cx="1371600" cy="457200"/>
          </a:xfrm>
          <a:prstGeom prst="downArrow">
            <a:avLst>
              <a:gd name="adj1" fmla="val 39657"/>
              <a:gd name="adj2" fmla="val 38069"/>
            </a:avLst>
          </a:prstGeom>
          <a:gradFill rotWithShape="1">
            <a:gsLst>
              <a:gs pos="0">
                <a:schemeClr val="tx1"/>
              </a:gs>
              <a:gs pos="100000">
                <a:schemeClr val="bg2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0227" name="AutoShape 51"/>
          <p:cNvSpPr>
            <a:spLocks noChangeArrowheads="1"/>
          </p:cNvSpPr>
          <p:nvPr/>
        </p:nvSpPr>
        <p:spPr bwMode="auto">
          <a:xfrm>
            <a:off x="5867400" y="5029200"/>
            <a:ext cx="1371600" cy="457200"/>
          </a:xfrm>
          <a:prstGeom prst="downArrow">
            <a:avLst>
              <a:gd name="adj1" fmla="val 39657"/>
              <a:gd name="adj2" fmla="val 38069"/>
            </a:avLst>
          </a:prstGeom>
          <a:gradFill rotWithShape="1">
            <a:gsLst>
              <a:gs pos="0">
                <a:schemeClr val="tx1"/>
              </a:gs>
              <a:gs pos="100000">
                <a:schemeClr val="bg2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0239" name="AutoShape 63"/>
          <p:cNvSpPr>
            <a:spLocks noChangeArrowheads="1"/>
          </p:cNvSpPr>
          <p:nvPr/>
        </p:nvSpPr>
        <p:spPr bwMode="auto">
          <a:xfrm>
            <a:off x="63500" y="1242047"/>
            <a:ext cx="2133600" cy="1143000"/>
          </a:xfrm>
          <a:prstGeom prst="downArrow">
            <a:avLst>
              <a:gd name="adj1" fmla="val 74704"/>
              <a:gd name="adj2" fmla="val 47046"/>
            </a:avLst>
          </a:prstGeom>
          <a:gradFill rotWithShape="1">
            <a:gsLst>
              <a:gs pos="0">
                <a:schemeClr val="tx1"/>
              </a:gs>
              <a:gs pos="100000">
                <a:srgbClr val="FFCCFF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b="1" dirty="0">
              <a:solidFill>
                <a:srgbClr val="CCFFFF"/>
              </a:solidFill>
            </a:endParaRPr>
          </a:p>
          <a:p>
            <a:pPr algn="ctr"/>
            <a:r>
              <a:rPr lang="ru-RU" b="1" dirty="0" smtClean="0">
                <a:solidFill>
                  <a:srgbClr val="CCFFFF"/>
                </a:solidFill>
              </a:rPr>
              <a:t>Управление </a:t>
            </a:r>
          </a:p>
          <a:p>
            <a:pPr algn="ctr"/>
            <a:r>
              <a:rPr lang="ru-RU" b="1" dirty="0" smtClean="0">
                <a:solidFill>
                  <a:srgbClr val="CCFFFF"/>
                </a:solidFill>
              </a:rPr>
              <a:t>образования</a:t>
            </a:r>
            <a:endParaRPr lang="ru-RU" b="1" dirty="0">
              <a:solidFill>
                <a:srgbClr val="CCFFFF"/>
              </a:solidFill>
            </a:endParaRPr>
          </a:p>
        </p:txBody>
      </p:sp>
      <p:sp>
        <p:nvSpPr>
          <p:cNvPr id="50240" name="AutoShape 64"/>
          <p:cNvSpPr>
            <a:spLocks noChangeArrowheads="1"/>
          </p:cNvSpPr>
          <p:nvPr/>
        </p:nvSpPr>
        <p:spPr bwMode="auto">
          <a:xfrm>
            <a:off x="3180118" y="1169988"/>
            <a:ext cx="2133600" cy="1143000"/>
          </a:xfrm>
          <a:prstGeom prst="downArrow">
            <a:avLst>
              <a:gd name="adj1" fmla="val 74704"/>
              <a:gd name="adj2" fmla="val 47046"/>
            </a:avLst>
          </a:prstGeom>
          <a:gradFill rotWithShape="1">
            <a:gsLst>
              <a:gs pos="0">
                <a:schemeClr val="tx1"/>
              </a:gs>
              <a:gs pos="100000">
                <a:srgbClr val="FFCCFF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 dirty="0" smtClean="0">
                <a:solidFill>
                  <a:srgbClr val="CCFFFF"/>
                </a:solidFill>
              </a:rPr>
              <a:t>МДОО</a:t>
            </a:r>
            <a:endParaRPr lang="ru-RU" b="1" dirty="0">
              <a:solidFill>
                <a:srgbClr val="CCFFFF"/>
              </a:solidFill>
            </a:endParaRPr>
          </a:p>
        </p:txBody>
      </p:sp>
      <p:sp>
        <p:nvSpPr>
          <p:cNvPr id="50242" name="AutoShape 66"/>
          <p:cNvSpPr>
            <a:spLocks noChangeArrowheads="1"/>
          </p:cNvSpPr>
          <p:nvPr/>
        </p:nvSpPr>
        <p:spPr bwMode="auto">
          <a:xfrm>
            <a:off x="3733800" y="5029200"/>
            <a:ext cx="1371600" cy="457200"/>
          </a:xfrm>
          <a:prstGeom prst="downArrow">
            <a:avLst>
              <a:gd name="adj1" fmla="val 39657"/>
              <a:gd name="adj2" fmla="val 38069"/>
            </a:avLst>
          </a:prstGeom>
          <a:gradFill rotWithShape="1">
            <a:gsLst>
              <a:gs pos="0">
                <a:schemeClr val="tx1"/>
              </a:gs>
              <a:gs pos="100000">
                <a:schemeClr val="bg2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0244" name="AutoShape 68"/>
          <p:cNvSpPr>
            <a:spLocks noChangeArrowheads="1"/>
          </p:cNvSpPr>
          <p:nvPr/>
        </p:nvSpPr>
        <p:spPr bwMode="auto">
          <a:xfrm>
            <a:off x="0" y="6227151"/>
            <a:ext cx="1828800" cy="533400"/>
          </a:xfrm>
          <a:prstGeom prst="wedgeRoundRectCallout">
            <a:avLst>
              <a:gd name="adj1" fmla="val 136458"/>
              <a:gd name="adj2" fmla="val -203276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1400" dirty="0" smtClean="0">
                <a:solidFill>
                  <a:srgbClr val="6600CC"/>
                </a:solidFill>
              </a:rPr>
              <a:t>Соблюдение законодательства</a:t>
            </a:r>
            <a:endParaRPr lang="ru-RU" sz="1400" dirty="0">
              <a:solidFill>
                <a:srgbClr val="6600CC"/>
              </a:solidFill>
            </a:endParaRPr>
          </a:p>
        </p:txBody>
      </p:sp>
      <p:sp>
        <p:nvSpPr>
          <p:cNvPr id="50245" name="AutoShape 69"/>
          <p:cNvSpPr>
            <a:spLocks noChangeArrowheads="1"/>
          </p:cNvSpPr>
          <p:nvPr/>
        </p:nvSpPr>
        <p:spPr bwMode="auto">
          <a:xfrm>
            <a:off x="7239000" y="4845032"/>
            <a:ext cx="1905001" cy="737649"/>
          </a:xfrm>
          <a:prstGeom prst="wedgeRoundRectCallout">
            <a:avLst>
              <a:gd name="adj1" fmla="val -219332"/>
              <a:gd name="adj2" fmla="val -25309"/>
              <a:gd name="adj3" fmla="val 16667"/>
            </a:avLst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1200" b="1" dirty="0" smtClean="0">
                <a:solidFill>
                  <a:srgbClr val="6600CC"/>
                </a:solidFill>
              </a:rPr>
              <a:t>Контроль правоохранительных  органов</a:t>
            </a:r>
            <a:endParaRPr lang="ru-RU" sz="1200" b="1" dirty="0">
              <a:solidFill>
                <a:srgbClr val="6600CC"/>
              </a:solidFill>
            </a:endParaRPr>
          </a:p>
        </p:txBody>
      </p:sp>
      <p:sp>
        <p:nvSpPr>
          <p:cNvPr id="70" name="AutoShape 64"/>
          <p:cNvSpPr>
            <a:spLocks noChangeArrowheads="1"/>
          </p:cNvSpPr>
          <p:nvPr/>
        </p:nvSpPr>
        <p:spPr bwMode="auto">
          <a:xfrm>
            <a:off x="6247964" y="1143000"/>
            <a:ext cx="2133600" cy="1143000"/>
          </a:xfrm>
          <a:prstGeom prst="downArrow">
            <a:avLst>
              <a:gd name="adj1" fmla="val 74704"/>
              <a:gd name="adj2" fmla="val 47046"/>
            </a:avLst>
          </a:prstGeom>
          <a:gradFill rotWithShape="1">
            <a:gsLst>
              <a:gs pos="0">
                <a:schemeClr val="tx1"/>
              </a:gs>
              <a:gs pos="100000">
                <a:srgbClr val="FFCCFF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 dirty="0" smtClean="0">
                <a:solidFill>
                  <a:srgbClr val="CCFFFF"/>
                </a:solidFill>
              </a:rPr>
              <a:t>Родители</a:t>
            </a:r>
            <a:endParaRPr lang="ru-RU" b="1" dirty="0">
              <a:solidFill>
                <a:srgbClr val="CCFFFF"/>
              </a:solidFill>
            </a:endParaRPr>
          </a:p>
        </p:txBody>
      </p:sp>
      <p:sp>
        <p:nvSpPr>
          <p:cNvPr id="73" name="Text Box 19"/>
          <p:cNvSpPr txBox="1">
            <a:spLocks noChangeArrowheads="1"/>
          </p:cNvSpPr>
          <p:nvPr/>
        </p:nvSpPr>
        <p:spPr bwMode="auto">
          <a:xfrm>
            <a:off x="2958775" y="2319776"/>
            <a:ext cx="2644912" cy="267765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 eaLnBrk="0" hangingPunct="0">
              <a:buFontTx/>
              <a:buChar char="-"/>
            </a:pPr>
            <a:r>
              <a:rPr lang="ru-RU" sz="1400" b="1" dirty="0" smtClean="0"/>
              <a:t>Получение Распоряжений, списков детей;</a:t>
            </a:r>
          </a:p>
          <a:p>
            <a:pPr marL="285750" indent="-285750" eaLnBrk="0" hangingPunct="0">
              <a:buFontTx/>
              <a:buChar char="-"/>
            </a:pPr>
            <a:r>
              <a:rPr lang="ru-RU" sz="1400" b="1" dirty="0" smtClean="0">
                <a:hlinkClick r:id="rId2" action="ppaction://hlinksldjump"/>
              </a:rPr>
              <a:t>Информирование родителей о предоставлении места;</a:t>
            </a:r>
            <a:endParaRPr lang="ru-RU" sz="1400" b="1" dirty="0" smtClean="0"/>
          </a:p>
          <a:p>
            <a:pPr marL="285750" indent="-285750" eaLnBrk="0" hangingPunct="0">
              <a:buFontTx/>
              <a:buChar char="-"/>
            </a:pPr>
            <a:r>
              <a:rPr lang="ru-RU" sz="1400" b="1" dirty="0" smtClean="0"/>
              <a:t>Выполнение действий в системе АИС «Образование»;</a:t>
            </a:r>
          </a:p>
          <a:p>
            <a:pPr marL="285750" indent="-285750" eaLnBrk="0" hangingPunct="0">
              <a:buFontTx/>
              <a:buChar char="-"/>
            </a:pPr>
            <a:r>
              <a:rPr lang="ru-RU" sz="1400" b="1" dirty="0" smtClean="0"/>
              <a:t>Работа с родителями, формирование личных дел.</a:t>
            </a:r>
            <a:endParaRPr lang="en-US" sz="1400" b="1" dirty="0"/>
          </a:p>
        </p:txBody>
      </p:sp>
      <p:sp>
        <p:nvSpPr>
          <p:cNvPr id="74" name="Rectangle 47"/>
          <p:cNvSpPr>
            <a:spLocks noChangeArrowheads="1"/>
          </p:cNvSpPr>
          <p:nvPr/>
        </p:nvSpPr>
        <p:spPr bwMode="auto">
          <a:xfrm>
            <a:off x="2927923" y="2209577"/>
            <a:ext cx="2619829" cy="2747564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5" name="Rectangle 47"/>
          <p:cNvSpPr>
            <a:spLocks noChangeArrowheads="1"/>
          </p:cNvSpPr>
          <p:nvPr/>
        </p:nvSpPr>
        <p:spPr bwMode="auto">
          <a:xfrm>
            <a:off x="5956227" y="2232647"/>
            <a:ext cx="3109310" cy="2612385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6" name="Text Box 19"/>
          <p:cNvSpPr txBox="1">
            <a:spLocks noChangeArrowheads="1"/>
          </p:cNvSpPr>
          <p:nvPr/>
        </p:nvSpPr>
        <p:spPr bwMode="auto">
          <a:xfrm>
            <a:off x="6012161" y="2294932"/>
            <a:ext cx="3131840" cy="24622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 eaLnBrk="0" hangingPunct="0">
              <a:buFontTx/>
              <a:buChar char="-"/>
            </a:pPr>
            <a:r>
              <a:rPr lang="ru-RU" sz="1400" b="1" dirty="0" smtClean="0"/>
              <a:t>Контроль обновления информации на ЕПГУ;</a:t>
            </a:r>
          </a:p>
          <a:p>
            <a:pPr marL="285750" indent="-285750" eaLnBrk="0" hangingPunct="0">
              <a:buFontTx/>
              <a:buChar char="-"/>
            </a:pPr>
            <a:r>
              <a:rPr lang="ru-RU" sz="1400" b="1" dirty="0" smtClean="0"/>
              <a:t>Принятие решения о зачислении ребенка на предоставленное место;</a:t>
            </a:r>
          </a:p>
          <a:p>
            <a:pPr marL="285750" indent="-285750" eaLnBrk="0" hangingPunct="0">
              <a:buFontTx/>
              <a:buChar char="-"/>
            </a:pPr>
            <a:r>
              <a:rPr lang="ru-RU" sz="1400" b="1" dirty="0" smtClean="0">
                <a:hlinkClick r:id="rId3" action="ppaction://hlinksldjump"/>
              </a:rPr>
              <a:t>Подготовка и предоставление </a:t>
            </a:r>
            <a:r>
              <a:rPr lang="ru-RU" sz="1400" b="1" dirty="0">
                <a:hlinkClick r:id="rId3" action="ppaction://hlinksldjump"/>
              </a:rPr>
              <a:t>д</a:t>
            </a:r>
            <a:r>
              <a:rPr lang="ru-RU" sz="1400" b="1" dirty="0" smtClean="0">
                <a:hlinkClick r:id="rId3" action="ppaction://hlinksldjump"/>
              </a:rPr>
              <a:t>окументов для зачисления ребенка в МДОО;</a:t>
            </a:r>
            <a:endParaRPr lang="ru-RU" sz="1400" b="1" dirty="0" smtClean="0"/>
          </a:p>
          <a:p>
            <a:pPr marL="285750" indent="-285750" eaLnBrk="0" hangingPunct="0">
              <a:buFontTx/>
              <a:buChar char="-"/>
            </a:pPr>
            <a:r>
              <a:rPr lang="ru-RU" sz="1400" b="1" dirty="0" smtClean="0"/>
              <a:t>Заключение договора об образовании.</a:t>
            </a:r>
            <a:endParaRPr lang="en-US" sz="1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000" dirty="0" smtClean="0"/>
              <a:t>Федеральный закон № 411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 algn="just">
              <a:buNone/>
            </a:pPr>
            <a:r>
              <a:rPr lang="ru-RU" sz="3200" dirty="0" smtClean="0"/>
              <a:t>Дети, проживающие в одной семье и имеющие общее место жительства, имеют право преимущественного приема на обучение по основным образовательным программам дошкольного образования в муниципальные образовательные организации, в которых обучаются их братья и (или) сестры. 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2196492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544" y="836712"/>
            <a:ext cx="7772400" cy="1728192"/>
          </a:xfrm>
        </p:spPr>
        <p:txBody>
          <a:bodyPr/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Федерал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ьный закон № 152</a:t>
            </a:r>
          </a:p>
          <a:p>
            <a:pPr algn="ctr"/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Федеральный закон от 27 июля 2006 г. N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152-ФЗ</a:t>
            </a:r>
          </a:p>
          <a:p>
            <a:pPr algn="ctr"/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"О персональных данных" (с изменениями и дополнениями) </a:t>
            </a:r>
            <a:r>
              <a:rPr lang="ru-RU" dirty="0">
                <a:solidFill>
                  <a:srgbClr val="000000"/>
                </a:solidFill>
              </a:rPr>
              <a:t/>
            </a:r>
            <a:br>
              <a:rPr lang="ru-RU" dirty="0">
                <a:solidFill>
                  <a:srgbClr val="000000"/>
                </a:solidFill>
              </a:rPr>
            </a:br>
            <a:r>
              <a:rPr lang="ru-RU" dirty="0">
                <a:solidFill>
                  <a:srgbClr val="000000"/>
                </a:solidFill>
              </a:rPr>
              <a:t/>
            </a:r>
            <a:br>
              <a:rPr lang="ru-RU" dirty="0">
                <a:solidFill>
                  <a:srgbClr val="000000"/>
                </a:solidFill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Текст 2"/>
          <p:cNvSpPr txBox="1">
            <a:spLocks/>
          </p:cNvSpPr>
          <p:nvPr/>
        </p:nvSpPr>
        <p:spPr bwMode="gray">
          <a:xfrm>
            <a:off x="467544" y="3609020"/>
            <a:ext cx="7772400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800">
                <a:solidFill>
                  <a:schemeClr val="tx1"/>
                </a:solidFill>
                <a:latin typeface="+mn-lt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600">
                <a:solidFill>
                  <a:schemeClr val="tx1"/>
                </a:solidFill>
                <a:latin typeface="+mn-lt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22860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27432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32004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36576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L="342900" indent="-342900" algn="just"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Запрет  на публикацию списков, возможность уточнения сведений о предоставлении места только путем контроля информации на ЕПГУ или явки к районному оператору.</a:t>
            </a:r>
          </a:p>
          <a:p>
            <a:pPr marL="342900" indent="-342900" algn="just">
              <a:buFontTx/>
              <a:buChar char="-"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трелка вниз 6"/>
          <p:cNvSpPr/>
          <p:nvPr/>
        </p:nvSpPr>
        <p:spPr>
          <a:xfrm>
            <a:off x="3851920" y="2367744"/>
            <a:ext cx="864096" cy="1224136"/>
          </a:xfrm>
          <a:prstGeom prst="downArrow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01081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3568" y="908720"/>
            <a:ext cx="7772400" cy="1500187"/>
          </a:xfrm>
        </p:spPr>
        <p:txBody>
          <a:bodyPr/>
          <a:lstStyle/>
          <a:p>
            <a:pPr lvl="0" algn="ctr" eaLnBrk="1" hangingPunct="1">
              <a:spcBef>
                <a:spcPct val="0"/>
              </a:spcBef>
              <a:spcAft>
                <a:spcPts val="0"/>
              </a:spcAft>
            </a:pPr>
            <a:r>
              <a:rPr lang="ru-RU" sz="2400" b="1" kern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charset="0"/>
              </a:rPr>
              <a:t>Приказ </a:t>
            </a:r>
            <a:r>
              <a:rPr lang="ru-RU" sz="2400" b="1" kern="1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charset="0"/>
              </a:rPr>
              <a:t>Минобрнауки</a:t>
            </a:r>
            <a:r>
              <a:rPr lang="ru-RU" sz="2400" b="1" kern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charset="0"/>
              </a:rPr>
              <a:t> России от 08.04.2014 № 293 «Об утверждении Порядка приёма на обучение по образовательным программам дошкольного образования</a:t>
            </a:r>
            <a:r>
              <a:rPr lang="ru-RU" sz="2400" b="1" kern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charset="0"/>
              </a:rPr>
              <a:t>»</a:t>
            </a:r>
            <a:endParaRPr lang="ru-RU" b="1" kern="1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Arial" charset="0"/>
            </a:endParaRPr>
          </a:p>
        </p:txBody>
      </p:sp>
      <p:sp>
        <p:nvSpPr>
          <p:cNvPr id="5" name="Текст 2"/>
          <p:cNvSpPr txBox="1">
            <a:spLocks/>
          </p:cNvSpPr>
          <p:nvPr/>
        </p:nvSpPr>
        <p:spPr bwMode="gray">
          <a:xfrm>
            <a:off x="662112" y="2852936"/>
            <a:ext cx="7772400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800">
                <a:solidFill>
                  <a:schemeClr val="tx1"/>
                </a:solidFill>
                <a:latin typeface="+mn-lt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600">
                <a:solidFill>
                  <a:schemeClr val="tx1"/>
                </a:solidFill>
                <a:latin typeface="+mn-lt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22860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27432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32004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36576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L="285750" indent="-285750" algn="just" eaLnBrk="1" hangingPunct="1">
              <a:spcBef>
                <a:spcPct val="0"/>
              </a:spcBef>
              <a:spcAft>
                <a:spcPts val="0"/>
              </a:spcAft>
              <a:buFontTx/>
              <a:buChar char="-"/>
            </a:pPr>
            <a:r>
              <a:rPr lang="ru-RU" b="1" kern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charset="0"/>
              </a:rPr>
              <a:t>Заявление родителя (законного представителя);</a:t>
            </a:r>
          </a:p>
          <a:p>
            <a:pPr marL="285750" indent="-285750" algn="just" eaLnBrk="1" hangingPunct="1">
              <a:spcBef>
                <a:spcPct val="0"/>
              </a:spcBef>
              <a:spcAft>
                <a:spcPts val="0"/>
              </a:spcAft>
              <a:buFontTx/>
              <a:buChar char="-"/>
            </a:pP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charset="0"/>
              </a:rPr>
              <a:t>Оригинал документа, удостоверяющего личность родителя (законного представителя);</a:t>
            </a:r>
          </a:p>
          <a:p>
            <a:pPr marL="285750" indent="-285750" algn="just" eaLnBrk="1" hangingPunct="1">
              <a:spcBef>
                <a:spcPct val="0"/>
              </a:spcBef>
              <a:spcAft>
                <a:spcPts val="0"/>
              </a:spcAft>
              <a:buFontTx/>
              <a:buChar char="-"/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charset="0"/>
              </a:rPr>
              <a:t>М</a:t>
            </a:r>
            <a:r>
              <a:rPr lang="ru-RU" b="1" kern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charset="0"/>
              </a:rPr>
              <a:t>едицинское заключение.</a:t>
            </a:r>
            <a:endParaRPr lang="ru-RU" b="1" kern="1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22291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333375"/>
            <a:ext cx="8002587" cy="3383657"/>
          </a:xfrm>
        </p:spPr>
        <p:txBody>
          <a:bodyPr/>
          <a:lstStyle/>
          <a:p>
            <a:pPr algn="ctr" eaLnBrk="1" hangingPunct="1"/>
            <a:r>
              <a:rPr lang="ru-RU" sz="3200" i="1" dirty="0" smtClean="0"/>
              <a:t>На территории Чкаловского района </a:t>
            </a:r>
            <a:br>
              <a:rPr lang="ru-RU" sz="3200" i="1" dirty="0" smtClean="0"/>
            </a:br>
            <a:r>
              <a:rPr lang="en-US" sz="3200" i="1" dirty="0" smtClean="0"/>
              <a:t>69</a:t>
            </a:r>
            <a:r>
              <a:rPr lang="ru-RU" sz="3200" i="1" dirty="0" smtClean="0"/>
              <a:t> МДОО:</a:t>
            </a:r>
            <a:br>
              <a:rPr lang="ru-RU" sz="3200" i="1" dirty="0" smtClean="0"/>
            </a:br>
            <a:r>
              <a:rPr lang="ru-RU" sz="3200" i="1" dirty="0" smtClean="0"/>
              <a:t>6</a:t>
            </a:r>
            <a:r>
              <a:rPr lang="en-US" sz="3200" i="1" dirty="0"/>
              <a:t>6</a:t>
            </a:r>
            <a:r>
              <a:rPr lang="ru-RU" sz="3200" i="1" dirty="0" smtClean="0"/>
              <a:t> учреждений – в городе;</a:t>
            </a:r>
            <a:br>
              <a:rPr lang="ru-RU" sz="3200" i="1" dirty="0" smtClean="0"/>
            </a:br>
            <a:r>
              <a:rPr lang="ru-RU" sz="3200" i="1" dirty="0" smtClean="0"/>
              <a:t>3 учреждения – сельская местность.</a:t>
            </a:r>
            <a:br>
              <a:rPr lang="ru-RU" sz="3200" i="1" dirty="0" smtClean="0"/>
            </a:br>
            <a:endParaRPr lang="ru-RU" sz="3200" i="1" dirty="0" smtClean="0"/>
          </a:p>
        </p:txBody>
      </p:sp>
      <p:sp>
        <p:nvSpPr>
          <p:cNvPr id="1945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44007" y="3212976"/>
            <a:ext cx="4401443" cy="3347864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b="1" i="1" dirty="0" smtClean="0"/>
              <a:t> 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b="1" i="1" dirty="0" smtClean="0"/>
              <a:t>    </a:t>
            </a:r>
            <a:endParaRPr lang="ru-RU" sz="2800" b="1" i="1" dirty="0" smtClean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2931" y="2996952"/>
            <a:ext cx="4271797" cy="32038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115616" y="332656"/>
            <a:ext cx="7315200" cy="577949"/>
          </a:xfrm>
        </p:spPr>
        <p:txBody>
          <a:bodyPr/>
          <a:lstStyle/>
          <a:p>
            <a:pPr algn="ctr"/>
            <a:r>
              <a:rPr lang="ru-RU" sz="3600" dirty="0" smtClean="0"/>
              <a:t>МДОО Чкаловского района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467544" y="1052736"/>
            <a:ext cx="8424936" cy="3744415"/>
          </a:xfrm>
        </p:spPr>
        <p:txBody>
          <a:bodyPr/>
          <a:lstStyle/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бщеразвивающей 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направленности осуществляется реализация образовательной программы дошкольного образования. Дошкольные образовательные учреждения, расположенные на территории Чкаловского района, реализующие образовательную программу дошкольного образования: </a:t>
            </a:r>
            <a:endParaRPr lang="ru-RU" sz="2000" dirty="0" smtClean="0">
              <a:latin typeface="Times New Roman"/>
              <a:ea typeface="Times New Roman"/>
              <a:cs typeface="Times New Roman"/>
            </a:endParaRP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МДОУ 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№ </a:t>
            </a: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11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, 16, 33, 47, 48, 66, 89, </a:t>
            </a: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121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, 127, 131, 133, </a:t>
            </a: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147, 148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, 201, 223, 247, 250, 257, 275, 277, 316, 321, 324, 326, 358, 360, 362, 385, 385 «Сказка», 391, 398, 402, 405, 410, 424, 426, 427, 429, </a:t>
            </a: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437, 443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, 454</a:t>
            </a: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, 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463, 464, 476, 482, 489, 493, 497</a:t>
            </a: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, 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509, 512, 519, 528, 539, 546, 548, 566, 572, 578, 586, 587.</a:t>
            </a:r>
            <a:endParaRPr lang="ru-RU" sz="1200" dirty="0">
              <a:latin typeface="Calibri"/>
              <a:ea typeface="Calibri"/>
              <a:cs typeface="Times New Roman"/>
            </a:endParaRP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872207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58763"/>
            <a:ext cx="8075240" cy="944562"/>
          </a:xfrm>
        </p:spPr>
        <p:txBody>
          <a:bodyPr/>
          <a:lstStyle/>
          <a:p>
            <a:pPr algn="ctr"/>
            <a:r>
              <a:rPr lang="ru-RU" sz="3200" dirty="0" smtClean="0"/>
              <a:t>МДОО Чкаловского района</a:t>
            </a:r>
            <a:endParaRPr lang="ru-RU" sz="32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1196753"/>
            <a:ext cx="8229600" cy="4464496"/>
          </a:xfrm>
        </p:spPr>
        <p:txBody>
          <a:bodyPr/>
          <a:lstStyle/>
          <a:p>
            <a:pPr lvl="0"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 группах компенсирующей направленности осуществляется реализация адаптированной образовательной программы дошкольного образования для детей с ограниченными возможностями здоровья с учетом особенностей их психофизического развития, индивидуальных возможностей, обеспечивающей коррекцию нарушения развития и социальную адаптацию воспитанников с ограниченными  возможностями здоровья.  </a:t>
            </a:r>
            <a:endParaRPr lang="ru-RU" sz="2000" dirty="0" smtClean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lv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	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Дошкольные 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образовательные учреждения, расположенные на территории Чкаловского района, реализующие адаптированную образовательную программу дошкольного образования: </a:t>
            </a:r>
            <a:endParaRPr lang="ru-RU" sz="2000" dirty="0" smtClean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lv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МДОУ 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№ 188, 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360, 410, 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427, 438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464, 493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528, 539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548, 572, 586.</a:t>
            </a:r>
            <a:endParaRPr lang="ru-RU" sz="1200" dirty="0">
              <a:solidFill>
                <a:srgbClr val="000000"/>
              </a:solidFill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10112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3568" y="1772816"/>
            <a:ext cx="7772400" cy="2880320"/>
          </a:xfrm>
        </p:spPr>
        <p:txBody>
          <a:bodyPr/>
          <a:lstStyle/>
          <a:p>
            <a:pPr marL="342900" lvl="0" indent="449580" algn="just">
              <a:lnSpc>
                <a:spcPct val="115000"/>
              </a:lnSpc>
              <a:spcAft>
                <a:spcPts val="0"/>
              </a:spcAft>
              <a:buFontTx/>
              <a:buChar char="•"/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Группы оздоровительной направленности созданы в МДОУ № 341 для детей с туберкулезной интоксикацией, часто болеющих детей, нуждающихся в длительном лечении и проведении комплекса специальных лечебно-оздоровительных 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мероприятий; </a:t>
            </a:r>
            <a:endParaRPr lang="ru-RU" sz="1200" dirty="0">
              <a:solidFill>
                <a:srgbClr val="000000"/>
              </a:solidFill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xfrm>
            <a:off x="467544" y="620688"/>
            <a:ext cx="8075240" cy="944562"/>
          </a:xfrm>
        </p:spPr>
        <p:txBody>
          <a:bodyPr/>
          <a:lstStyle/>
          <a:p>
            <a:pPr algn="ctr"/>
            <a:r>
              <a:rPr lang="ru-RU" sz="3200" dirty="0" smtClean="0"/>
              <a:t>МДОО Чкаловского района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3955194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528" y="4365104"/>
            <a:ext cx="8424936" cy="2016224"/>
          </a:xfrm>
        </p:spPr>
        <p:txBody>
          <a:bodyPr/>
          <a:lstStyle/>
          <a:p>
            <a:pPr algn="ctr"/>
            <a:r>
              <a:rPr lang="ru-RU" sz="2800" dirty="0" smtClean="0"/>
              <a:t>Количество детей посещающих МДОО Чкаловского района </a:t>
            </a:r>
            <a:r>
              <a:rPr lang="ru-RU" sz="2800" b="1" dirty="0" smtClean="0"/>
              <a:t>– </a:t>
            </a:r>
          </a:p>
          <a:p>
            <a:pPr algn="ctr"/>
            <a:r>
              <a:rPr lang="en-US" sz="2800" b="1" dirty="0" smtClean="0"/>
              <a:t>15570</a:t>
            </a:r>
            <a:r>
              <a:rPr lang="ru-RU" sz="2800" b="1" dirty="0" smtClean="0"/>
              <a:t> </a:t>
            </a:r>
            <a:r>
              <a:rPr lang="ru-RU" sz="2800" dirty="0" smtClean="0"/>
              <a:t>воспитанника</a:t>
            </a:r>
            <a:r>
              <a:rPr lang="ru-RU" sz="2800" b="1" dirty="0" smtClean="0"/>
              <a:t> </a:t>
            </a:r>
            <a:r>
              <a:rPr lang="ru-RU" sz="2800" dirty="0" smtClean="0"/>
              <a:t>(из них дети в возрасте с 2 –х до 3 лет – </a:t>
            </a:r>
            <a:r>
              <a:rPr lang="en-US" sz="2800" b="1" dirty="0" smtClean="0"/>
              <a:t>707</a:t>
            </a:r>
            <a:r>
              <a:rPr lang="ru-RU" sz="2800" b="1" dirty="0" smtClean="0"/>
              <a:t>).</a:t>
            </a:r>
            <a:endParaRPr lang="ru-RU" sz="28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03648" y="188640"/>
            <a:ext cx="6478854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93938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31840" y="4727567"/>
            <a:ext cx="3115320" cy="2130433"/>
          </a:xfrm>
          <a:prstGeom prst="rect">
            <a:avLst/>
          </a:prstGeom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92597" y="476672"/>
            <a:ext cx="7772400" cy="792088"/>
          </a:xfrm>
        </p:spPr>
        <p:txBody>
          <a:bodyPr/>
          <a:lstStyle/>
          <a:p>
            <a:pPr algn="ctr"/>
            <a:r>
              <a:rPr lang="ru-RU" b="1" dirty="0" smtClean="0"/>
              <a:t>Средняя наполняемость в общеразвивающих группах по </a:t>
            </a:r>
          </a:p>
          <a:p>
            <a:pPr algn="ctr"/>
            <a:r>
              <a:rPr lang="ru-RU" b="1" dirty="0" smtClean="0"/>
              <a:t>Чкаловскому району – 2</a:t>
            </a:r>
            <a:r>
              <a:rPr lang="en-US" b="1" dirty="0" smtClean="0"/>
              <a:t>8</a:t>
            </a:r>
            <a:r>
              <a:rPr lang="ru-RU" b="1" dirty="0" smtClean="0"/>
              <a:t> детей (от 24 до 34 человек).</a:t>
            </a:r>
            <a:endParaRPr lang="ru-RU" b="1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350964882"/>
              </p:ext>
            </p:extLst>
          </p:nvPr>
        </p:nvGraphicFramePr>
        <p:xfrm>
          <a:off x="323528" y="1412774"/>
          <a:ext cx="8712968" cy="3240365"/>
        </p:xfrm>
        <a:graphic>
          <a:graphicData uri="http://schemas.openxmlformats.org/drawingml/2006/table">
            <a:tbl>
              <a:tblPr firstRow="1" firstCol="1" bandRow="1">
                <a:tableStyleId>{68D230F3-CF80-4859-8CE7-A43EE81993B5}</a:tableStyleId>
              </a:tblPr>
              <a:tblGrid>
                <a:gridCol w="217755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29504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30425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6873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Жилой микрорайон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Средняя наполняемость в группах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Количество МДОО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191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Юг – Центр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32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191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Ботанический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32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5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191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Уктус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31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191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Елизавет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5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191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Вторчермет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</a:rPr>
                        <a:t>28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</a:rPr>
                        <a:t>26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191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Химмаш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</a:rPr>
                        <a:t>2</a:t>
                      </a:r>
                      <a:r>
                        <a:rPr lang="en-US" sz="1600" b="1" dirty="0" smtClean="0">
                          <a:effectLst/>
                        </a:rPr>
                        <a:t>8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</a:rPr>
                        <a:t>1</a:t>
                      </a:r>
                      <a:r>
                        <a:rPr lang="en-US" sz="1600" b="1" dirty="0" smtClean="0">
                          <a:effectLst/>
                        </a:rPr>
                        <a:t>5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191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с. Горный Щит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191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пос. </a:t>
                      </a:r>
                      <a:r>
                        <a:rPr lang="ru-RU" sz="1400" dirty="0" err="1">
                          <a:effectLst/>
                        </a:rPr>
                        <a:t>Шабровский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</a:rPr>
                        <a:t>2</a:t>
                      </a:r>
                      <a:r>
                        <a:rPr lang="en-US" sz="1600" b="1" dirty="0" smtClean="0">
                          <a:effectLst/>
                        </a:rPr>
                        <a:t>8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endParaRPr lang="ru-RU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447656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6" y="333375"/>
            <a:ext cx="8641654" cy="935038"/>
          </a:xfrm>
          <a:solidFill>
            <a:schemeClr val="bg1"/>
          </a:solidFill>
        </p:spPr>
        <p:txBody>
          <a:bodyPr/>
          <a:lstStyle/>
          <a:p>
            <a:pPr algn="ctr"/>
            <a:r>
              <a:rPr lang="ru-RU" sz="2400" dirty="0" smtClean="0"/>
              <a:t>Обеспечение доступности дошкольного образования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20914" y="2636912"/>
            <a:ext cx="5435600" cy="1800349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altLang="ko-KR" sz="2400" b="1" dirty="0" smtClean="0">
                <a:solidFill>
                  <a:srgbClr val="FF0000"/>
                </a:solidFill>
              </a:rPr>
              <a:t> </a:t>
            </a:r>
            <a:r>
              <a:rPr lang="ru-RU" altLang="ko-KR" sz="2400" b="1" dirty="0" smtClean="0"/>
              <a:t>Общедоступность и бесплатность дошкольного образования, </a:t>
            </a:r>
          </a:p>
          <a:p>
            <a:pPr algn="ctr">
              <a:buFontTx/>
              <a:buNone/>
            </a:pPr>
            <a:r>
              <a:rPr lang="ru-RU" altLang="ko-KR" sz="2400" b="1" dirty="0" smtClean="0"/>
              <a:t>в соответствии с ФГОС.</a:t>
            </a:r>
          </a:p>
          <a:p>
            <a:pPr>
              <a:buFontTx/>
              <a:buNone/>
            </a:pPr>
            <a:endParaRPr lang="ru-RU" altLang="ko-KR" sz="900" dirty="0" smtClean="0"/>
          </a:p>
        </p:txBody>
      </p:sp>
      <p:pic>
        <p:nvPicPr>
          <p:cNvPr id="29701" name="Picture 5" descr="космохолл дво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773238"/>
            <a:ext cx="3457575" cy="285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/>
          </p:cNvSpPr>
          <p:nvPr>
            <p:ph type="title" idx="4294967295"/>
          </p:nvPr>
        </p:nvSpPr>
        <p:spPr>
          <a:xfrm>
            <a:off x="395288" y="0"/>
            <a:ext cx="8367712" cy="1070215"/>
          </a:xfrm>
        </p:spPr>
        <p:txBody>
          <a:bodyPr/>
          <a:lstStyle/>
          <a:p>
            <a:pPr algn="ctr"/>
            <a:r>
              <a:rPr lang="ru-RU" sz="3200" dirty="0" smtClean="0"/>
              <a:t>Нормативно – правовые документы:</a:t>
            </a:r>
            <a:endParaRPr lang="en-US" sz="3200" dirty="0" smtClean="0"/>
          </a:p>
        </p:txBody>
      </p:sp>
      <p:sp>
        <p:nvSpPr>
          <p:cNvPr id="47107" name="Line 3"/>
          <p:cNvSpPr>
            <a:spLocks noChangeShapeType="1"/>
          </p:cNvSpPr>
          <p:nvPr/>
        </p:nvSpPr>
        <p:spPr bwMode="auto">
          <a:xfrm>
            <a:off x="1219200" y="1676400"/>
            <a:ext cx="7467600" cy="0"/>
          </a:xfrm>
          <a:prstGeom prst="line">
            <a:avLst/>
          </a:prstGeom>
          <a:noFill/>
          <a:ln w="25400">
            <a:solidFill>
              <a:schemeClr val="bg2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ru-RU" dirty="0"/>
          </a:p>
        </p:txBody>
      </p:sp>
      <p:grpSp>
        <p:nvGrpSpPr>
          <p:cNvPr id="47109" name="Group 5"/>
          <p:cNvGrpSpPr>
            <a:grpSpLocks/>
          </p:cNvGrpSpPr>
          <p:nvPr/>
        </p:nvGrpSpPr>
        <p:grpSpPr bwMode="auto">
          <a:xfrm>
            <a:off x="457200" y="778879"/>
            <a:ext cx="685800" cy="679450"/>
            <a:chOff x="1296" y="1200"/>
            <a:chExt cx="432" cy="428"/>
          </a:xfrm>
        </p:grpSpPr>
        <p:grpSp>
          <p:nvGrpSpPr>
            <p:cNvPr id="47110" name="Group 6"/>
            <p:cNvGrpSpPr>
              <a:grpSpLocks/>
            </p:cNvGrpSpPr>
            <p:nvPr/>
          </p:nvGrpSpPr>
          <p:grpSpPr bwMode="auto">
            <a:xfrm>
              <a:off x="1296" y="1200"/>
              <a:ext cx="432" cy="428"/>
              <a:chOff x="662" y="1574"/>
              <a:chExt cx="480" cy="476"/>
            </a:xfrm>
          </p:grpSpPr>
          <p:grpSp>
            <p:nvGrpSpPr>
              <p:cNvPr id="47111" name="Group 7"/>
              <p:cNvGrpSpPr>
                <a:grpSpLocks/>
              </p:cNvGrpSpPr>
              <p:nvPr/>
            </p:nvGrpSpPr>
            <p:grpSpPr bwMode="auto">
              <a:xfrm>
                <a:off x="662" y="1574"/>
                <a:ext cx="480" cy="476"/>
                <a:chOff x="662" y="1574"/>
                <a:chExt cx="480" cy="476"/>
              </a:xfrm>
            </p:grpSpPr>
            <p:sp>
              <p:nvSpPr>
                <p:cNvPr id="3" name="Oval 8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gamma/>
                        <a:tint val="0"/>
                        <a:invGamma/>
                      </a:schemeClr>
                    </a:gs>
                    <a:gs pos="50000">
                      <a:schemeClr val="accent1"/>
                    </a:gs>
                    <a:gs pos="100000">
                      <a:schemeClr val="accent1">
                        <a:gamma/>
                        <a:tint val="0"/>
                        <a:invGamma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4" name="Oval 9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alpha val="32001"/>
                      </a:schemeClr>
                    </a:gs>
                    <a:gs pos="100000">
                      <a:schemeClr val="accent1">
                        <a:gamma/>
                        <a:shade val="0"/>
                        <a:invGamma/>
                        <a:alpha val="89999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5" name="Oval 10"/>
                <p:cNvSpPr>
                  <a:spLocks noChangeArrowheads="1"/>
                </p:cNvSpPr>
                <p:nvPr/>
              </p:nvSpPr>
              <p:spPr bwMode="gray">
                <a:xfrm>
                  <a:off x="694" y="1605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gamma/>
                        <a:shade val="54118"/>
                        <a:invGamma/>
                      </a:schemeClr>
                    </a:gs>
                    <a:gs pos="50000">
                      <a:schemeClr val="accent1"/>
                    </a:gs>
                    <a:gs pos="100000">
                      <a:schemeClr val="accent1">
                        <a:gamma/>
                        <a:shade val="54118"/>
                        <a:invGamma/>
                      </a:schemeClr>
                    </a:gs>
                  </a:gsLst>
                  <a:lin ang="189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6" name="Oval 11"/>
                <p:cNvSpPr>
                  <a:spLocks noChangeArrowheads="1"/>
                </p:cNvSpPr>
                <p:nvPr/>
              </p:nvSpPr>
              <p:spPr bwMode="gray">
                <a:xfrm>
                  <a:off x="694" y="1606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gamma/>
                        <a:shade val="63529"/>
                        <a:invGamma/>
                      </a:schemeClr>
                    </a:gs>
                    <a:gs pos="100000">
                      <a:schemeClr val="accent1">
                        <a:alpha val="0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  <p:grpSp>
            <p:nvGrpSpPr>
              <p:cNvPr id="47116" name="Group 12"/>
              <p:cNvGrpSpPr>
                <a:grpSpLocks/>
              </p:cNvGrpSpPr>
              <p:nvPr/>
            </p:nvGrpSpPr>
            <p:grpSpPr bwMode="auto">
              <a:xfrm>
                <a:off x="720" y="1625"/>
                <a:ext cx="376" cy="379"/>
                <a:chOff x="336" y="1049"/>
                <a:chExt cx="376" cy="379"/>
              </a:xfrm>
            </p:grpSpPr>
            <p:sp>
              <p:nvSpPr>
                <p:cNvPr id="47117" name="Oval 13"/>
                <p:cNvSpPr>
                  <a:spLocks noChangeArrowheads="1"/>
                </p:cNvSpPr>
                <p:nvPr/>
              </p:nvSpPr>
              <p:spPr bwMode="gray">
                <a:xfrm>
                  <a:off x="336" y="1056"/>
                  <a:ext cx="376" cy="372"/>
                </a:xfrm>
                <a:prstGeom prst="ellipse">
                  <a:avLst/>
                </a:prstGeom>
                <a:solidFill>
                  <a:srgbClr val="000000"/>
                </a:solidFill>
                <a:ln w="38100" algn="ctr">
                  <a:noFill/>
                  <a:round/>
                  <a:headEnd/>
                  <a:tailEnd/>
                </a:ln>
              </p:spPr>
              <p:txBody>
                <a:bodyPr anchor="ctr">
                  <a:spAutoFit/>
                </a:bodyPr>
                <a:lstStyle/>
                <a:p>
                  <a:endParaRPr lang="ru-RU"/>
                </a:p>
              </p:txBody>
            </p:sp>
            <p:grpSp>
              <p:nvGrpSpPr>
                <p:cNvPr id="47118" name="Group 14"/>
                <p:cNvGrpSpPr>
                  <a:grpSpLocks/>
                </p:cNvGrpSpPr>
                <p:nvPr/>
              </p:nvGrpSpPr>
              <p:grpSpPr bwMode="auto">
                <a:xfrm>
                  <a:off x="336" y="1049"/>
                  <a:ext cx="364" cy="361"/>
                  <a:chOff x="4166" y="1706"/>
                  <a:chExt cx="1252" cy="1252"/>
                </a:xfrm>
              </p:grpSpPr>
              <p:sp>
                <p:nvSpPr>
                  <p:cNvPr id="47119" name="Oval 15"/>
                  <p:cNvSpPr>
                    <a:spLocks noChangeArrowheads="1"/>
                  </p:cNvSpPr>
                  <p:nvPr/>
                </p:nvSpPr>
                <p:spPr bwMode="gray">
                  <a:xfrm>
                    <a:off x="4166" y="1706"/>
                    <a:ext cx="1252" cy="125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636869"/>
                      </a:gs>
                      <a:gs pos="100000">
                        <a:srgbClr val="D6E1E2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20" name="Oval 16"/>
                  <p:cNvSpPr>
                    <a:spLocks noChangeArrowheads="1"/>
                  </p:cNvSpPr>
                  <p:nvPr/>
                </p:nvSpPr>
                <p:spPr bwMode="gray">
                  <a:xfrm>
                    <a:off x="4182" y="1713"/>
                    <a:ext cx="1222" cy="122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alpha val="0"/>
                        </a:srgbClr>
                      </a:gs>
                      <a:gs pos="100000">
                        <a:srgbClr val="F1F5F5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21" name="Oval 17"/>
                  <p:cNvSpPr>
                    <a:spLocks noChangeArrowheads="1"/>
                  </p:cNvSpPr>
                  <p:nvPr/>
                </p:nvSpPr>
                <p:spPr bwMode="gray">
                  <a:xfrm>
                    <a:off x="4195" y="1725"/>
                    <a:ext cx="1162" cy="114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AAB2B3"/>
                      </a:gs>
                      <a:gs pos="100000">
                        <a:srgbClr val="D6E1E2">
                          <a:alpha val="4800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22" name="Oval 18"/>
                  <p:cNvSpPr>
                    <a:spLocks noChangeArrowheads="1"/>
                  </p:cNvSpPr>
                  <p:nvPr/>
                </p:nvSpPr>
                <p:spPr bwMode="gray">
                  <a:xfrm>
                    <a:off x="4263" y="1757"/>
                    <a:ext cx="1033" cy="92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FFFF"/>
                      </a:gs>
                      <a:gs pos="100000">
                        <a:srgbClr val="D6E1E2">
                          <a:alpha val="37999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</p:grpSp>
          </p:grpSp>
        </p:grpSp>
        <p:sp>
          <p:nvSpPr>
            <p:cNvPr id="47123" name="Text Box 19"/>
            <p:cNvSpPr txBox="1">
              <a:spLocks noChangeArrowheads="1"/>
            </p:cNvSpPr>
            <p:nvPr/>
          </p:nvSpPr>
          <p:spPr bwMode="gray">
            <a:xfrm>
              <a:off x="1392" y="1269"/>
              <a:ext cx="223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400" b="1" dirty="0" smtClean="0">
                  <a:solidFill>
                    <a:srgbClr val="0000CC"/>
                  </a:solidFill>
                </a:rPr>
                <a:t>1</a:t>
              </a:r>
              <a:endParaRPr lang="en-US" sz="2400" b="1" dirty="0">
                <a:solidFill>
                  <a:srgbClr val="0000CC"/>
                </a:solidFill>
              </a:endParaRPr>
            </a:p>
          </p:txBody>
        </p:sp>
      </p:grpSp>
      <p:sp>
        <p:nvSpPr>
          <p:cNvPr id="47124" name="Line 20"/>
          <p:cNvSpPr>
            <a:spLocks noChangeShapeType="1"/>
          </p:cNvSpPr>
          <p:nvPr/>
        </p:nvSpPr>
        <p:spPr bwMode="auto">
          <a:xfrm>
            <a:off x="1187450" y="2708275"/>
            <a:ext cx="7467600" cy="0"/>
          </a:xfrm>
          <a:prstGeom prst="line">
            <a:avLst/>
          </a:prstGeom>
          <a:noFill/>
          <a:ln w="25400">
            <a:solidFill>
              <a:schemeClr val="bg2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26" name="Line 22"/>
          <p:cNvSpPr>
            <a:spLocks noChangeShapeType="1"/>
          </p:cNvSpPr>
          <p:nvPr/>
        </p:nvSpPr>
        <p:spPr bwMode="auto">
          <a:xfrm>
            <a:off x="1187450" y="3500438"/>
            <a:ext cx="7467600" cy="0"/>
          </a:xfrm>
          <a:prstGeom prst="line">
            <a:avLst/>
          </a:prstGeom>
          <a:noFill/>
          <a:ln w="25400">
            <a:solidFill>
              <a:schemeClr val="bg2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27" name="Text Box 23"/>
          <p:cNvSpPr txBox="1">
            <a:spLocks noChangeArrowheads="1"/>
          </p:cNvSpPr>
          <p:nvPr/>
        </p:nvSpPr>
        <p:spPr bwMode="auto">
          <a:xfrm>
            <a:off x="1042988" y="2708275"/>
            <a:ext cx="248786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b="1" dirty="0"/>
              <a:t> </a:t>
            </a:r>
            <a:endParaRPr lang="en-US" b="1" dirty="0"/>
          </a:p>
        </p:txBody>
      </p:sp>
      <p:sp>
        <p:nvSpPr>
          <p:cNvPr id="47128" name="Line 24"/>
          <p:cNvSpPr>
            <a:spLocks noChangeShapeType="1"/>
          </p:cNvSpPr>
          <p:nvPr/>
        </p:nvSpPr>
        <p:spPr bwMode="auto">
          <a:xfrm>
            <a:off x="1143000" y="4191000"/>
            <a:ext cx="7620000" cy="0"/>
          </a:xfrm>
          <a:prstGeom prst="line">
            <a:avLst/>
          </a:prstGeom>
          <a:noFill/>
          <a:ln w="25400">
            <a:solidFill>
              <a:schemeClr val="bg2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29" name="Text Box 25"/>
          <p:cNvSpPr txBox="1">
            <a:spLocks noChangeArrowheads="1"/>
          </p:cNvSpPr>
          <p:nvPr/>
        </p:nvSpPr>
        <p:spPr bwMode="auto">
          <a:xfrm>
            <a:off x="1063625" y="3581400"/>
            <a:ext cx="248786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b="1" smtClean="0"/>
              <a:t> </a:t>
            </a:r>
            <a:endParaRPr lang="en-US" b="1" dirty="0"/>
          </a:p>
        </p:txBody>
      </p:sp>
      <p:grpSp>
        <p:nvGrpSpPr>
          <p:cNvPr id="47130" name="Group 26"/>
          <p:cNvGrpSpPr>
            <a:grpSpLocks/>
          </p:cNvGrpSpPr>
          <p:nvPr/>
        </p:nvGrpSpPr>
        <p:grpSpPr bwMode="auto">
          <a:xfrm>
            <a:off x="443706" y="1458329"/>
            <a:ext cx="685800" cy="685800"/>
            <a:chOff x="1303" y="1810"/>
            <a:chExt cx="432" cy="432"/>
          </a:xfrm>
        </p:grpSpPr>
        <p:grpSp>
          <p:nvGrpSpPr>
            <p:cNvPr id="47131" name="Group 27"/>
            <p:cNvGrpSpPr>
              <a:grpSpLocks/>
            </p:cNvGrpSpPr>
            <p:nvPr/>
          </p:nvGrpSpPr>
          <p:grpSpPr bwMode="auto">
            <a:xfrm>
              <a:off x="1303" y="1810"/>
              <a:ext cx="432" cy="432"/>
              <a:chOff x="816" y="2400"/>
              <a:chExt cx="480" cy="476"/>
            </a:xfrm>
          </p:grpSpPr>
          <p:grpSp>
            <p:nvGrpSpPr>
              <p:cNvPr id="47132" name="Group 28"/>
              <p:cNvGrpSpPr>
                <a:grpSpLocks/>
              </p:cNvGrpSpPr>
              <p:nvPr/>
            </p:nvGrpSpPr>
            <p:grpSpPr bwMode="auto">
              <a:xfrm>
                <a:off x="816" y="2400"/>
                <a:ext cx="480" cy="476"/>
                <a:chOff x="662" y="1574"/>
                <a:chExt cx="480" cy="476"/>
              </a:xfrm>
            </p:grpSpPr>
            <p:sp>
              <p:nvSpPr>
                <p:cNvPr id="10" name="Oval 29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tint val="0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tint val="0"/>
                        <a:invGamma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1" name="Oval 30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alpha val="32001"/>
                      </a:schemeClr>
                    </a:gs>
                    <a:gs pos="100000">
                      <a:schemeClr val="hlink">
                        <a:gamma/>
                        <a:shade val="0"/>
                        <a:invGamma/>
                        <a:alpha val="89999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2" name="Oval 31"/>
                <p:cNvSpPr>
                  <a:spLocks noChangeArrowheads="1"/>
                </p:cNvSpPr>
                <p:nvPr/>
              </p:nvSpPr>
              <p:spPr bwMode="gray">
                <a:xfrm>
                  <a:off x="694" y="1605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shade val="54118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shade val="54118"/>
                        <a:invGamma/>
                      </a:schemeClr>
                    </a:gs>
                  </a:gsLst>
                  <a:lin ang="189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51584" name="Oval 32"/>
                <p:cNvSpPr>
                  <a:spLocks noChangeArrowheads="1"/>
                </p:cNvSpPr>
                <p:nvPr/>
              </p:nvSpPr>
              <p:spPr bwMode="gray">
                <a:xfrm>
                  <a:off x="694" y="1606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shade val="63529"/>
                        <a:invGamma/>
                      </a:schemeClr>
                    </a:gs>
                    <a:gs pos="100000">
                      <a:schemeClr val="hlink">
                        <a:alpha val="0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  <p:grpSp>
            <p:nvGrpSpPr>
              <p:cNvPr id="47137" name="Group 33"/>
              <p:cNvGrpSpPr>
                <a:grpSpLocks/>
              </p:cNvGrpSpPr>
              <p:nvPr/>
            </p:nvGrpSpPr>
            <p:grpSpPr bwMode="auto">
              <a:xfrm>
                <a:off x="871" y="2455"/>
                <a:ext cx="376" cy="379"/>
                <a:chOff x="336" y="1049"/>
                <a:chExt cx="376" cy="379"/>
              </a:xfrm>
            </p:grpSpPr>
            <p:sp>
              <p:nvSpPr>
                <p:cNvPr id="47138" name="Oval 34"/>
                <p:cNvSpPr>
                  <a:spLocks noChangeArrowheads="1"/>
                </p:cNvSpPr>
                <p:nvPr/>
              </p:nvSpPr>
              <p:spPr bwMode="gray">
                <a:xfrm>
                  <a:off x="336" y="1056"/>
                  <a:ext cx="376" cy="372"/>
                </a:xfrm>
                <a:prstGeom prst="ellipse">
                  <a:avLst/>
                </a:prstGeom>
                <a:solidFill>
                  <a:srgbClr val="000000"/>
                </a:solidFill>
                <a:ln w="38100" algn="ctr">
                  <a:noFill/>
                  <a:round/>
                  <a:headEnd/>
                  <a:tailEnd/>
                </a:ln>
              </p:spPr>
              <p:txBody>
                <a:bodyPr anchor="ctr">
                  <a:spAutoFit/>
                </a:bodyPr>
                <a:lstStyle/>
                <a:p>
                  <a:endParaRPr lang="ru-RU"/>
                </a:p>
              </p:txBody>
            </p:sp>
            <p:grpSp>
              <p:nvGrpSpPr>
                <p:cNvPr id="47139" name="Group 35"/>
                <p:cNvGrpSpPr>
                  <a:grpSpLocks/>
                </p:cNvGrpSpPr>
                <p:nvPr/>
              </p:nvGrpSpPr>
              <p:grpSpPr bwMode="auto">
                <a:xfrm>
                  <a:off x="336" y="1049"/>
                  <a:ext cx="364" cy="361"/>
                  <a:chOff x="4166" y="1706"/>
                  <a:chExt cx="1252" cy="1252"/>
                </a:xfrm>
              </p:grpSpPr>
              <p:sp>
                <p:nvSpPr>
                  <p:cNvPr id="47140" name="Oval 36"/>
                  <p:cNvSpPr>
                    <a:spLocks noChangeArrowheads="1"/>
                  </p:cNvSpPr>
                  <p:nvPr/>
                </p:nvSpPr>
                <p:spPr bwMode="gray">
                  <a:xfrm>
                    <a:off x="4166" y="1706"/>
                    <a:ext cx="1252" cy="125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636869"/>
                      </a:gs>
                      <a:gs pos="100000">
                        <a:srgbClr val="D6E1E2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41" name="Oval 37"/>
                  <p:cNvSpPr>
                    <a:spLocks noChangeArrowheads="1"/>
                  </p:cNvSpPr>
                  <p:nvPr/>
                </p:nvSpPr>
                <p:spPr bwMode="gray">
                  <a:xfrm>
                    <a:off x="4182" y="1713"/>
                    <a:ext cx="1222" cy="122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alpha val="0"/>
                        </a:srgbClr>
                      </a:gs>
                      <a:gs pos="100000">
                        <a:srgbClr val="F1F5F5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42" name="Oval 38"/>
                  <p:cNvSpPr>
                    <a:spLocks noChangeArrowheads="1"/>
                  </p:cNvSpPr>
                  <p:nvPr/>
                </p:nvSpPr>
                <p:spPr bwMode="gray">
                  <a:xfrm>
                    <a:off x="4195" y="1725"/>
                    <a:ext cx="1162" cy="114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AAB2B3"/>
                      </a:gs>
                      <a:gs pos="100000">
                        <a:srgbClr val="D6E1E2">
                          <a:alpha val="4800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43" name="Oval 39"/>
                  <p:cNvSpPr>
                    <a:spLocks noChangeArrowheads="1"/>
                  </p:cNvSpPr>
                  <p:nvPr/>
                </p:nvSpPr>
                <p:spPr bwMode="gray">
                  <a:xfrm>
                    <a:off x="4263" y="1757"/>
                    <a:ext cx="1033" cy="92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FFFF"/>
                      </a:gs>
                      <a:gs pos="100000">
                        <a:srgbClr val="D6E1E2">
                          <a:alpha val="37999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</p:grpSp>
          </p:grpSp>
        </p:grpSp>
        <p:sp>
          <p:nvSpPr>
            <p:cNvPr id="47144" name="Text Box 40"/>
            <p:cNvSpPr txBox="1">
              <a:spLocks noChangeArrowheads="1"/>
            </p:cNvSpPr>
            <p:nvPr/>
          </p:nvSpPr>
          <p:spPr bwMode="gray">
            <a:xfrm>
              <a:off x="1406" y="1886"/>
              <a:ext cx="223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400" b="1" dirty="0">
                  <a:solidFill>
                    <a:srgbClr val="0000CC"/>
                  </a:solidFill>
                </a:rPr>
                <a:t>2</a:t>
              </a:r>
            </a:p>
          </p:txBody>
        </p:sp>
      </p:grpSp>
      <p:grpSp>
        <p:nvGrpSpPr>
          <p:cNvPr id="47145" name="Group 41"/>
          <p:cNvGrpSpPr>
            <a:grpSpLocks/>
          </p:cNvGrpSpPr>
          <p:nvPr/>
        </p:nvGrpSpPr>
        <p:grpSpPr bwMode="auto">
          <a:xfrm>
            <a:off x="457200" y="2667000"/>
            <a:ext cx="685800" cy="679450"/>
            <a:chOff x="1296" y="1200"/>
            <a:chExt cx="432" cy="428"/>
          </a:xfrm>
        </p:grpSpPr>
        <p:grpSp>
          <p:nvGrpSpPr>
            <p:cNvPr id="47146" name="Group 42"/>
            <p:cNvGrpSpPr>
              <a:grpSpLocks/>
            </p:cNvGrpSpPr>
            <p:nvPr/>
          </p:nvGrpSpPr>
          <p:grpSpPr bwMode="auto">
            <a:xfrm>
              <a:off x="1296" y="1200"/>
              <a:ext cx="432" cy="428"/>
              <a:chOff x="662" y="1574"/>
              <a:chExt cx="480" cy="476"/>
            </a:xfrm>
          </p:grpSpPr>
          <p:grpSp>
            <p:nvGrpSpPr>
              <p:cNvPr id="47147" name="Group 43"/>
              <p:cNvGrpSpPr>
                <a:grpSpLocks/>
              </p:cNvGrpSpPr>
              <p:nvPr/>
            </p:nvGrpSpPr>
            <p:grpSpPr bwMode="auto">
              <a:xfrm>
                <a:off x="662" y="1574"/>
                <a:ext cx="480" cy="476"/>
                <a:chOff x="662" y="1574"/>
                <a:chExt cx="480" cy="476"/>
              </a:xfrm>
            </p:grpSpPr>
            <p:sp>
              <p:nvSpPr>
                <p:cNvPr id="13" name="Oval 44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gamma/>
                        <a:tint val="0"/>
                        <a:invGamma/>
                      </a:schemeClr>
                    </a:gs>
                    <a:gs pos="50000">
                      <a:schemeClr val="accent1"/>
                    </a:gs>
                    <a:gs pos="100000">
                      <a:schemeClr val="accent1">
                        <a:gamma/>
                        <a:tint val="0"/>
                        <a:invGamma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4" name="Oval 45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alpha val="32001"/>
                      </a:schemeClr>
                    </a:gs>
                    <a:gs pos="100000">
                      <a:schemeClr val="accent1">
                        <a:gamma/>
                        <a:shade val="0"/>
                        <a:invGamma/>
                        <a:alpha val="89999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51598" name="Oval 46"/>
                <p:cNvSpPr>
                  <a:spLocks noChangeArrowheads="1"/>
                </p:cNvSpPr>
                <p:nvPr/>
              </p:nvSpPr>
              <p:spPr bwMode="gray">
                <a:xfrm>
                  <a:off x="694" y="1605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gamma/>
                        <a:shade val="54118"/>
                        <a:invGamma/>
                      </a:schemeClr>
                    </a:gs>
                    <a:gs pos="50000">
                      <a:schemeClr val="accent1"/>
                    </a:gs>
                    <a:gs pos="100000">
                      <a:schemeClr val="accent1">
                        <a:gamma/>
                        <a:shade val="54118"/>
                        <a:invGamma/>
                      </a:schemeClr>
                    </a:gs>
                  </a:gsLst>
                  <a:lin ang="189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51599" name="Oval 47"/>
                <p:cNvSpPr>
                  <a:spLocks noChangeArrowheads="1"/>
                </p:cNvSpPr>
                <p:nvPr/>
              </p:nvSpPr>
              <p:spPr bwMode="gray">
                <a:xfrm>
                  <a:off x="694" y="1606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gamma/>
                        <a:shade val="63529"/>
                        <a:invGamma/>
                      </a:schemeClr>
                    </a:gs>
                    <a:gs pos="100000">
                      <a:schemeClr val="accent1">
                        <a:alpha val="0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  <p:grpSp>
            <p:nvGrpSpPr>
              <p:cNvPr id="47152" name="Group 48"/>
              <p:cNvGrpSpPr>
                <a:grpSpLocks/>
              </p:cNvGrpSpPr>
              <p:nvPr/>
            </p:nvGrpSpPr>
            <p:grpSpPr bwMode="auto">
              <a:xfrm>
                <a:off x="720" y="1625"/>
                <a:ext cx="376" cy="379"/>
                <a:chOff x="336" y="1049"/>
                <a:chExt cx="376" cy="379"/>
              </a:xfrm>
            </p:grpSpPr>
            <p:sp>
              <p:nvSpPr>
                <p:cNvPr id="47153" name="Oval 49"/>
                <p:cNvSpPr>
                  <a:spLocks noChangeArrowheads="1"/>
                </p:cNvSpPr>
                <p:nvPr/>
              </p:nvSpPr>
              <p:spPr bwMode="gray">
                <a:xfrm>
                  <a:off x="336" y="1056"/>
                  <a:ext cx="376" cy="372"/>
                </a:xfrm>
                <a:prstGeom prst="ellipse">
                  <a:avLst/>
                </a:prstGeom>
                <a:solidFill>
                  <a:srgbClr val="000000"/>
                </a:solidFill>
                <a:ln w="38100" algn="ctr">
                  <a:noFill/>
                  <a:round/>
                  <a:headEnd/>
                  <a:tailEnd/>
                </a:ln>
              </p:spPr>
              <p:txBody>
                <a:bodyPr anchor="ctr">
                  <a:spAutoFit/>
                </a:bodyPr>
                <a:lstStyle/>
                <a:p>
                  <a:endParaRPr lang="ru-RU"/>
                </a:p>
              </p:txBody>
            </p:sp>
            <p:grpSp>
              <p:nvGrpSpPr>
                <p:cNvPr id="47154" name="Group 50"/>
                <p:cNvGrpSpPr>
                  <a:grpSpLocks/>
                </p:cNvGrpSpPr>
                <p:nvPr/>
              </p:nvGrpSpPr>
              <p:grpSpPr bwMode="auto">
                <a:xfrm>
                  <a:off x="336" y="1049"/>
                  <a:ext cx="364" cy="361"/>
                  <a:chOff x="4166" y="1706"/>
                  <a:chExt cx="1252" cy="1252"/>
                </a:xfrm>
              </p:grpSpPr>
              <p:sp>
                <p:nvSpPr>
                  <p:cNvPr id="47155" name="Oval 51"/>
                  <p:cNvSpPr>
                    <a:spLocks noChangeArrowheads="1"/>
                  </p:cNvSpPr>
                  <p:nvPr/>
                </p:nvSpPr>
                <p:spPr bwMode="gray">
                  <a:xfrm>
                    <a:off x="4166" y="1706"/>
                    <a:ext cx="1252" cy="125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636869"/>
                      </a:gs>
                      <a:gs pos="100000">
                        <a:srgbClr val="D6E1E2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56" name="Oval 52"/>
                  <p:cNvSpPr>
                    <a:spLocks noChangeArrowheads="1"/>
                  </p:cNvSpPr>
                  <p:nvPr/>
                </p:nvSpPr>
                <p:spPr bwMode="gray">
                  <a:xfrm>
                    <a:off x="4182" y="1713"/>
                    <a:ext cx="1222" cy="122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alpha val="0"/>
                        </a:srgbClr>
                      </a:gs>
                      <a:gs pos="100000">
                        <a:srgbClr val="F1F5F5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57" name="Oval 53"/>
                  <p:cNvSpPr>
                    <a:spLocks noChangeArrowheads="1"/>
                  </p:cNvSpPr>
                  <p:nvPr/>
                </p:nvSpPr>
                <p:spPr bwMode="gray">
                  <a:xfrm>
                    <a:off x="4195" y="1725"/>
                    <a:ext cx="1162" cy="114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AAB2B3"/>
                      </a:gs>
                      <a:gs pos="100000">
                        <a:srgbClr val="D6E1E2">
                          <a:alpha val="4800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58" name="Oval 54"/>
                  <p:cNvSpPr>
                    <a:spLocks noChangeArrowheads="1"/>
                  </p:cNvSpPr>
                  <p:nvPr/>
                </p:nvSpPr>
                <p:spPr bwMode="gray">
                  <a:xfrm>
                    <a:off x="4263" y="1757"/>
                    <a:ext cx="1033" cy="92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FFFF"/>
                      </a:gs>
                      <a:gs pos="100000">
                        <a:srgbClr val="D6E1E2">
                          <a:alpha val="37999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</p:grpSp>
          </p:grpSp>
        </p:grpSp>
        <p:sp>
          <p:nvSpPr>
            <p:cNvPr id="47159" name="Text Box 55"/>
            <p:cNvSpPr txBox="1">
              <a:spLocks noChangeArrowheads="1"/>
            </p:cNvSpPr>
            <p:nvPr/>
          </p:nvSpPr>
          <p:spPr bwMode="gray">
            <a:xfrm>
              <a:off x="1392" y="1269"/>
              <a:ext cx="223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400" b="1">
                  <a:solidFill>
                    <a:srgbClr val="0000CC"/>
                  </a:solidFill>
                </a:rPr>
                <a:t>3</a:t>
              </a:r>
            </a:p>
          </p:txBody>
        </p:sp>
      </p:grpSp>
      <p:grpSp>
        <p:nvGrpSpPr>
          <p:cNvPr id="47160" name="Group 56"/>
          <p:cNvGrpSpPr>
            <a:grpSpLocks/>
          </p:cNvGrpSpPr>
          <p:nvPr/>
        </p:nvGrpSpPr>
        <p:grpSpPr bwMode="auto">
          <a:xfrm>
            <a:off x="457200" y="3507654"/>
            <a:ext cx="685800" cy="685800"/>
            <a:chOff x="1323" y="3010"/>
            <a:chExt cx="432" cy="432"/>
          </a:xfrm>
        </p:grpSpPr>
        <p:grpSp>
          <p:nvGrpSpPr>
            <p:cNvPr id="47161" name="Group 57"/>
            <p:cNvGrpSpPr>
              <a:grpSpLocks/>
            </p:cNvGrpSpPr>
            <p:nvPr/>
          </p:nvGrpSpPr>
          <p:grpSpPr bwMode="auto">
            <a:xfrm>
              <a:off x="1323" y="3010"/>
              <a:ext cx="432" cy="432"/>
              <a:chOff x="816" y="2400"/>
              <a:chExt cx="480" cy="476"/>
            </a:xfrm>
          </p:grpSpPr>
          <p:grpSp>
            <p:nvGrpSpPr>
              <p:cNvPr id="47162" name="Group 58"/>
              <p:cNvGrpSpPr>
                <a:grpSpLocks/>
              </p:cNvGrpSpPr>
              <p:nvPr/>
            </p:nvGrpSpPr>
            <p:grpSpPr bwMode="auto">
              <a:xfrm>
                <a:off x="816" y="2400"/>
                <a:ext cx="480" cy="476"/>
                <a:chOff x="662" y="1574"/>
                <a:chExt cx="480" cy="476"/>
              </a:xfrm>
            </p:grpSpPr>
            <p:sp>
              <p:nvSpPr>
                <p:cNvPr id="15" name="Oval 59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tint val="0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tint val="0"/>
                        <a:invGamma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51612" name="Oval 60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alpha val="32001"/>
                      </a:schemeClr>
                    </a:gs>
                    <a:gs pos="100000">
                      <a:schemeClr val="hlink">
                        <a:gamma/>
                        <a:shade val="0"/>
                        <a:invGamma/>
                        <a:alpha val="89999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51613" name="Oval 61"/>
                <p:cNvSpPr>
                  <a:spLocks noChangeArrowheads="1"/>
                </p:cNvSpPr>
                <p:nvPr/>
              </p:nvSpPr>
              <p:spPr bwMode="gray">
                <a:xfrm>
                  <a:off x="694" y="1605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shade val="54118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shade val="54118"/>
                        <a:invGamma/>
                      </a:schemeClr>
                    </a:gs>
                  </a:gsLst>
                  <a:lin ang="189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51614" name="Oval 62"/>
                <p:cNvSpPr>
                  <a:spLocks noChangeArrowheads="1"/>
                </p:cNvSpPr>
                <p:nvPr/>
              </p:nvSpPr>
              <p:spPr bwMode="gray">
                <a:xfrm>
                  <a:off x="694" y="1606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shade val="63529"/>
                        <a:invGamma/>
                      </a:schemeClr>
                    </a:gs>
                    <a:gs pos="100000">
                      <a:schemeClr val="hlink">
                        <a:alpha val="0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  <p:grpSp>
            <p:nvGrpSpPr>
              <p:cNvPr id="47167" name="Group 63"/>
              <p:cNvGrpSpPr>
                <a:grpSpLocks/>
              </p:cNvGrpSpPr>
              <p:nvPr/>
            </p:nvGrpSpPr>
            <p:grpSpPr bwMode="auto">
              <a:xfrm>
                <a:off x="871" y="2455"/>
                <a:ext cx="376" cy="379"/>
                <a:chOff x="336" y="1049"/>
                <a:chExt cx="376" cy="379"/>
              </a:xfrm>
            </p:grpSpPr>
            <p:sp>
              <p:nvSpPr>
                <p:cNvPr id="47168" name="Oval 64"/>
                <p:cNvSpPr>
                  <a:spLocks noChangeArrowheads="1"/>
                </p:cNvSpPr>
                <p:nvPr/>
              </p:nvSpPr>
              <p:spPr bwMode="gray">
                <a:xfrm>
                  <a:off x="336" y="1056"/>
                  <a:ext cx="376" cy="372"/>
                </a:xfrm>
                <a:prstGeom prst="ellipse">
                  <a:avLst/>
                </a:prstGeom>
                <a:solidFill>
                  <a:srgbClr val="000000"/>
                </a:solidFill>
                <a:ln w="38100" algn="ctr">
                  <a:noFill/>
                  <a:round/>
                  <a:headEnd/>
                  <a:tailEnd/>
                </a:ln>
              </p:spPr>
              <p:txBody>
                <a:bodyPr anchor="ctr">
                  <a:spAutoFit/>
                </a:bodyPr>
                <a:lstStyle/>
                <a:p>
                  <a:endParaRPr lang="ru-RU"/>
                </a:p>
              </p:txBody>
            </p:sp>
            <p:grpSp>
              <p:nvGrpSpPr>
                <p:cNvPr id="47169" name="Group 65"/>
                <p:cNvGrpSpPr>
                  <a:grpSpLocks/>
                </p:cNvGrpSpPr>
                <p:nvPr/>
              </p:nvGrpSpPr>
              <p:grpSpPr bwMode="auto">
                <a:xfrm>
                  <a:off x="336" y="1049"/>
                  <a:ext cx="364" cy="361"/>
                  <a:chOff x="4166" y="1706"/>
                  <a:chExt cx="1252" cy="1252"/>
                </a:xfrm>
              </p:grpSpPr>
              <p:sp>
                <p:nvSpPr>
                  <p:cNvPr id="47170" name="Oval 66"/>
                  <p:cNvSpPr>
                    <a:spLocks noChangeArrowheads="1"/>
                  </p:cNvSpPr>
                  <p:nvPr/>
                </p:nvSpPr>
                <p:spPr bwMode="gray">
                  <a:xfrm>
                    <a:off x="4166" y="1706"/>
                    <a:ext cx="1252" cy="125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636869"/>
                      </a:gs>
                      <a:gs pos="100000">
                        <a:srgbClr val="D6E1E2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71" name="Oval 67"/>
                  <p:cNvSpPr>
                    <a:spLocks noChangeArrowheads="1"/>
                  </p:cNvSpPr>
                  <p:nvPr/>
                </p:nvSpPr>
                <p:spPr bwMode="gray">
                  <a:xfrm>
                    <a:off x="4182" y="1713"/>
                    <a:ext cx="1222" cy="122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alpha val="0"/>
                        </a:srgbClr>
                      </a:gs>
                      <a:gs pos="100000">
                        <a:srgbClr val="F1F5F5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72" name="Oval 68"/>
                  <p:cNvSpPr>
                    <a:spLocks noChangeArrowheads="1"/>
                  </p:cNvSpPr>
                  <p:nvPr/>
                </p:nvSpPr>
                <p:spPr bwMode="gray">
                  <a:xfrm>
                    <a:off x="4195" y="1725"/>
                    <a:ext cx="1162" cy="114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AAB2B3"/>
                      </a:gs>
                      <a:gs pos="100000">
                        <a:srgbClr val="D6E1E2">
                          <a:alpha val="4800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73" name="Oval 69"/>
                  <p:cNvSpPr>
                    <a:spLocks noChangeArrowheads="1"/>
                  </p:cNvSpPr>
                  <p:nvPr/>
                </p:nvSpPr>
                <p:spPr bwMode="gray">
                  <a:xfrm>
                    <a:off x="4263" y="1757"/>
                    <a:ext cx="1033" cy="92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FFFF"/>
                      </a:gs>
                      <a:gs pos="100000">
                        <a:srgbClr val="D6E1E2">
                          <a:alpha val="37999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</p:grpSp>
          </p:grpSp>
        </p:grpSp>
        <p:sp>
          <p:nvSpPr>
            <p:cNvPr id="47174" name="Text Box 70"/>
            <p:cNvSpPr txBox="1">
              <a:spLocks noChangeArrowheads="1"/>
            </p:cNvSpPr>
            <p:nvPr/>
          </p:nvSpPr>
          <p:spPr bwMode="gray">
            <a:xfrm>
              <a:off x="1412" y="3072"/>
              <a:ext cx="223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400" b="1">
                  <a:solidFill>
                    <a:srgbClr val="0000CC"/>
                  </a:solidFill>
                </a:rPr>
                <a:t>4</a:t>
              </a:r>
            </a:p>
          </p:txBody>
        </p:sp>
      </p:grpSp>
      <p:grpSp>
        <p:nvGrpSpPr>
          <p:cNvPr id="47175" name="Group 71"/>
          <p:cNvGrpSpPr>
            <a:grpSpLocks/>
          </p:cNvGrpSpPr>
          <p:nvPr/>
        </p:nvGrpSpPr>
        <p:grpSpPr bwMode="auto">
          <a:xfrm>
            <a:off x="403166" y="4815278"/>
            <a:ext cx="685800" cy="685800"/>
            <a:chOff x="1323" y="3010"/>
            <a:chExt cx="432" cy="432"/>
          </a:xfrm>
        </p:grpSpPr>
        <p:grpSp>
          <p:nvGrpSpPr>
            <p:cNvPr id="47176" name="Group 72"/>
            <p:cNvGrpSpPr>
              <a:grpSpLocks/>
            </p:cNvGrpSpPr>
            <p:nvPr/>
          </p:nvGrpSpPr>
          <p:grpSpPr bwMode="auto">
            <a:xfrm>
              <a:off x="1323" y="3010"/>
              <a:ext cx="432" cy="432"/>
              <a:chOff x="816" y="2400"/>
              <a:chExt cx="480" cy="476"/>
            </a:xfrm>
          </p:grpSpPr>
          <p:grpSp>
            <p:nvGrpSpPr>
              <p:cNvPr id="47177" name="Group 73"/>
              <p:cNvGrpSpPr>
                <a:grpSpLocks/>
              </p:cNvGrpSpPr>
              <p:nvPr/>
            </p:nvGrpSpPr>
            <p:grpSpPr bwMode="auto">
              <a:xfrm>
                <a:off x="816" y="2400"/>
                <a:ext cx="480" cy="476"/>
                <a:chOff x="662" y="1574"/>
                <a:chExt cx="480" cy="476"/>
              </a:xfrm>
            </p:grpSpPr>
            <p:sp>
              <p:nvSpPr>
                <p:cNvPr id="151626" name="Oval 74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tint val="0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tint val="0"/>
                        <a:invGamma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51627" name="Oval 75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alpha val="32001"/>
                      </a:schemeClr>
                    </a:gs>
                    <a:gs pos="100000">
                      <a:schemeClr val="hlink">
                        <a:gamma/>
                        <a:shade val="0"/>
                        <a:invGamma/>
                        <a:alpha val="89999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51628" name="Oval 76"/>
                <p:cNvSpPr>
                  <a:spLocks noChangeArrowheads="1"/>
                </p:cNvSpPr>
                <p:nvPr/>
              </p:nvSpPr>
              <p:spPr bwMode="gray">
                <a:xfrm>
                  <a:off x="694" y="1605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shade val="54118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shade val="54118"/>
                        <a:invGamma/>
                      </a:schemeClr>
                    </a:gs>
                  </a:gsLst>
                  <a:lin ang="189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51629" name="Oval 77"/>
                <p:cNvSpPr>
                  <a:spLocks noChangeArrowheads="1"/>
                </p:cNvSpPr>
                <p:nvPr/>
              </p:nvSpPr>
              <p:spPr bwMode="gray">
                <a:xfrm>
                  <a:off x="694" y="1606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shade val="63529"/>
                        <a:invGamma/>
                      </a:schemeClr>
                    </a:gs>
                    <a:gs pos="100000">
                      <a:schemeClr val="hlink">
                        <a:alpha val="0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  <p:grpSp>
            <p:nvGrpSpPr>
              <p:cNvPr id="47182" name="Group 78"/>
              <p:cNvGrpSpPr>
                <a:grpSpLocks/>
              </p:cNvGrpSpPr>
              <p:nvPr/>
            </p:nvGrpSpPr>
            <p:grpSpPr bwMode="auto">
              <a:xfrm>
                <a:off x="871" y="2455"/>
                <a:ext cx="376" cy="379"/>
                <a:chOff x="336" y="1049"/>
                <a:chExt cx="376" cy="379"/>
              </a:xfrm>
            </p:grpSpPr>
            <p:sp>
              <p:nvSpPr>
                <p:cNvPr id="47183" name="Oval 79"/>
                <p:cNvSpPr>
                  <a:spLocks noChangeArrowheads="1"/>
                </p:cNvSpPr>
                <p:nvPr/>
              </p:nvSpPr>
              <p:spPr bwMode="gray">
                <a:xfrm>
                  <a:off x="336" y="1056"/>
                  <a:ext cx="376" cy="372"/>
                </a:xfrm>
                <a:prstGeom prst="ellipse">
                  <a:avLst/>
                </a:prstGeom>
                <a:solidFill>
                  <a:srgbClr val="000000"/>
                </a:solidFill>
                <a:ln w="38100" algn="ctr">
                  <a:noFill/>
                  <a:round/>
                  <a:headEnd/>
                  <a:tailEnd/>
                </a:ln>
              </p:spPr>
              <p:txBody>
                <a:bodyPr anchor="ctr">
                  <a:spAutoFit/>
                </a:bodyPr>
                <a:lstStyle/>
                <a:p>
                  <a:endParaRPr lang="ru-RU"/>
                </a:p>
              </p:txBody>
            </p:sp>
            <p:grpSp>
              <p:nvGrpSpPr>
                <p:cNvPr id="47184" name="Group 80"/>
                <p:cNvGrpSpPr>
                  <a:grpSpLocks/>
                </p:cNvGrpSpPr>
                <p:nvPr/>
              </p:nvGrpSpPr>
              <p:grpSpPr bwMode="auto">
                <a:xfrm>
                  <a:off x="336" y="1049"/>
                  <a:ext cx="364" cy="361"/>
                  <a:chOff x="4166" y="1706"/>
                  <a:chExt cx="1252" cy="1252"/>
                </a:xfrm>
              </p:grpSpPr>
              <p:sp>
                <p:nvSpPr>
                  <p:cNvPr id="47185" name="Oval 81"/>
                  <p:cNvSpPr>
                    <a:spLocks noChangeArrowheads="1"/>
                  </p:cNvSpPr>
                  <p:nvPr/>
                </p:nvSpPr>
                <p:spPr bwMode="gray">
                  <a:xfrm>
                    <a:off x="4166" y="1706"/>
                    <a:ext cx="1252" cy="125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636869"/>
                      </a:gs>
                      <a:gs pos="100000">
                        <a:srgbClr val="D6E1E2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86" name="Oval 82"/>
                  <p:cNvSpPr>
                    <a:spLocks noChangeArrowheads="1"/>
                  </p:cNvSpPr>
                  <p:nvPr/>
                </p:nvSpPr>
                <p:spPr bwMode="gray">
                  <a:xfrm>
                    <a:off x="4182" y="1713"/>
                    <a:ext cx="1222" cy="122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alpha val="0"/>
                        </a:srgbClr>
                      </a:gs>
                      <a:gs pos="100000">
                        <a:srgbClr val="F1F5F5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87" name="Oval 83"/>
                  <p:cNvSpPr>
                    <a:spLocks noChangeArrowheads="1"/>
                  </p:cNvSpPr>
                  <p:nvPr/>
                </p:nvSpPr>
                <p:spPr bwMode="gray">
                  <a:xfrm>
                    <a:off x="4195" y="1725"/>
                    <a:ext cx="1162" cy="114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AAB2B3"/>
                      </a:gs>
                      <a:gs pos="100000">
                        <a:srgbClr val="D6E1E2">
                          <a:alpha val="4800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88" name="Oval 84"/>
                  <p:cNvSpPr>
                    <a:spLocks noChangeArrowheads="1"/>
                  </p:cNvSpPr>
                  <p:nvPr/>
                </p:nvSpPr>
                <p:spPr bwMode="gray">
                  <a:xfrm>
                    <a:off x="4263" y="1757"/>
                    <a:ext cx="1033" cy="92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FFFF"/>
                      </a:gs>
                      <a:gs pos="100000">
                        <a:srgbClr val="D6E1E2">
                          <a:alpha val="37999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</p:grpSp>
          </p:grpSp>
        </p:grpSp>
        <p:sp>
          <p:nvSpPr>
            <p:cNvPr id="47189" name="Text Box 85"/>
            <p:cNvSpPr txBox="1">
              <a:spLocks noChangeArrowheads="1"/>
            </p:cNvSpPr>
            <p:nvPr/>
          </p:nvSpPr>
          <p:spPr bwMode="gray">
            <a:xfrm>
              <a:off x="1411" y="3072"/>
              <a:ext cx="224" cy="29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ru-RU" sz="2400" b="1" dirty="0">
                  <a:solidFill>
                    <a:srgbClr val="0000CC"/>
                  </a:solidFill>
                </a:rPr>
                <a:t>5</a:t>
              </a:r>
              <a:endParaRPr lang="en-US" sz="2400" b="1" dirty="0">
                <a:solidFill>
                  <a:srgbClr val="0000CC"/>
                </a:solidFill>
              </a:endParaRPr>
            </a:p>
          </p:txBody>
        </p:sp>
      </p:grpSp>
      <p:sp>
        <p:nvSpPr>
          <p:cNvPr id="47190" name="Line 86"/>
          <p:cNvSpPr>
            <a:spLocks noChangeShapeType="1"/>
          </p:cNvSpPr>
          <p:nvPr/>
        </p:nvSpPr>
        <p:spPr bwMode="auto">
          <a:xfrm>
            <a:off x="1116013" y="4866644"/>
            <a:ext cx="7696200" cy="0"/>
          </a:xfrm>
          <a:prstGeom prst="line">
            <a:avLst/>
          </a:prstGeom>
          <a:noFill/>
          <a:ln w="25400">
            <a:solidFill>
              <a:schemeClr val="bg2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47192" name="Picture 88" descr="1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39000" y="5486400"/>
            <a:ext cx="1612900" cy="107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93" name="Picture 89" descr="13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5715000"/>
            <a:ext cx="9779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210" name="Line 106"/>
          <p:cNvSpPr>
            <a:spLocks noChangeShapeType="1"/>
          </p:cNvSpPr>
          <p:nvPr/>
        </p:nvSpPr>
        <p:spPr bwMode="auto">
          <a:xfrm>
            <a:off x="1116013" y="5992830"/>
            <a:ext cx="7696200" cy="0"/>
          </a:xfrm>
          <a:prstGeom prst="line">
            <a:avLst/>
          </a:prstGeom>
          <a:noFill/>
          <a:ln w="25400">
            <a:solidFill>
              <a:schemeClr val="bg2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276594" y="756558"/>
            <a:ext cx="74864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Федеральный закон от 29.12.2012 № 273-ФЗ «Об образовании в Российской Федерации»;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56998" y="1329109"/>
            <a:ext cx="742980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Приказ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Минобрнауки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России от 08.04.2014 № 293 «Об утверждении Порядка приёма на обучение по образовательным программам дошкольного образования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»; Приказ </a:t>
            </a:r>
            <a:r>
              <a:rPr lang="ru-RU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Минобрнауки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Росии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от 28.12.2015 № 1527 «Об утверждении Порядка и условий осуществления перевода обучающихся из одной организации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редакция от 25.06.2020 № 320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»; 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56997" y="2768510"/>
            <a:ext cx="764966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0"/>
              </a:spcAft>
            </a:pP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ПАГЕ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 18.03.2015 № 689 «О закреплении территорий муниципального образования «город Екатеринбург» за муниципальными дошкольными образовательными организациями</a:t>
            </a: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» (с изменениями от 28.02.2019 № 383);</a:t>
            </a:r>
            <a:r>
              <a:rPr lang="ru-RU" sz="1600" dirty="0" smtClean="0">
                <a:hlinkClick r:id="rId4"/>
              </a:rPr>
              <a:t> </a:t>
            </a:r>
            <a:endParaRPr lang="ru-RU" sz="1400" dirty="0">
              <a:solidFill>
                <a:schemeClr val="tx2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04978" y="3631390"/>
            <a:ext cx="774692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Распоряжение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Управления образования АГЕ от 18.08.2014 № 1753/46/36 «Об утверждении Положения о порядке учёта детей, подлежащих обучению по образовательным программам дошкольного образования в муниципальном образовании «город Екатеринбург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» (с изменениями);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206394" y="4942998"/>
            <a:ext cx="764550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Распоряжения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Управления образования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«Об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утверждении списков детей, подлежащих обучению по образовательным программам дошкольного образования;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594TGp_family_light_ani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CA304"/>
      </a:accent1>
      <a:accent2>
        <a:srgbClr val="E1595C"/>
      </a:accent2>
      <a:accent3>
        <a:srgbClr val="FFFFFF"/>
      </a:accent3>
      <a:accent4>
        <a:srgbClr val="000000"/>
      </a:accent4>
      <a:accent5>
        <a:srgbClr val="FDCEAA"/>
      </a:accent5>
      <a:accent6>
        <a:srgbClr val="CC5053"/>
      </a:accent6>
      <a:hlink>
        <a:srgbClr val="80E05A"/>
      </a:hlink>
      <a:folHlink>
        <a:srgbClr val="4BA5EF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CA304"/>
        </a:accent1>
        <a:accent2>
          <a:srgbClr val="E1595C"/>
        </a:accent2>
        <a:accent3>
          <a:srgbClr val="FFFFFF"/>
        </a:accent3>
        <a:accent4>
          <a:srgbClr val="000000"/>
        </a:accent4>
        <a:accent5>
          <a:srgbClr val="FDCEAA"/>
        </a:accent5>
        <a:accent6>
          <a:srgbClr val="CC5053"/>
        </a:accent6>
        <a:hlink>
          <a:srgbClr val="80E05A"/>
        </a:hlink>
        <a:folHlink>
          <a:srgbClr val="4BA5E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6491EA"/>
        </a:accent1>
        <a:accent2>
          <a:srgbClr val="EB943D"/>
        </a:accent2>
        <a:accent3>
          <a:srgbClr val="FFFFFF"/>
        </a:accent3>
        <a:accent4>
          <a:srgbClr val="000000"/>
        </a:accent4>
        <a:accent5>
          <a:srgbClr val="B8C7F3"/>
        </a:accent5>
        <a:accent6>
          <a:srgbClr val="D58636"/>
        </a:accent6>
        <a:hlink>
          <a:srgbClr val="4DBF9C"/>
        </a:hlink>
        <a:folHlink>
          <a:srgbClr val="D0C93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86D092"/>
        </a:accent1>
        <a:accent2>
          <a:srgbClr val="55B5D3"/>
        </a:accent2>
        <a:accent3>
          <a:srgbClr val="FFFFFF"/>
        </a:accent3>
        <a:accent4>
          <a:srgbClr val="000000"/>
        </a:accent4>
        <a:accent5>
          <a:srgbClr val="C3E4C7"/>
        </a:accent5>
        <a:accent6>
          <a:srgbClr val="4CA4BF"/>
        </a:accent6>
        <a:hlink>
          <a:srgbClr val="C389EF"/>
        </a:hlink>
        <a:folHlink>
          <a:srgbClr val="E5B63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594TGp_family_light_ani</Template>
  <TotalTime>2780</TotalTime>
  <Words>865</Words>
  <Application>Microsoft Office PowerPoint</Application>
  <PresentationFormat>Экран (4:3)</PresentationFormat>
  <Paragraphs>110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594TGp_family_light_ani</vt:lpstr>
      <vt:lpstr>Слайд 1</vt:lpstr>
      <vt:lpstr>На территории Чкаловского района  69 МДОО: 66 учреждений – в городе; 3 учреждения – сельская местность. </vt:lpstr>
      <vt:lpstr>МДОО Чкаловского района</vt:lpstr>
      <vt:lpstr>МДОО Чкаловского района</vt:lpstr>
      <vt:lpstr>МДОО Чкаловского района</vt:lpstr>
      <vt:lpstr>Слайд 6</vt:lpstr>
      <vt:lpstr>Слайд 7</vt:lpstr>
      <vt:lpstr>Обеспечение доступности дошкольного образования</vt:lpstr>
      <vt:lpstr>Нормативно – правовые документы:</vt:lpstr>
      <vt:lpstr>Учет детей для зачисления в организацию ведется по возрастным группам, формируемым с даты рождения детей за период с 01 сентября по 31 августа следующего календарного года: </vt:lpstr>
      <vt:lpstr> Изменения процедуры  при комплектовании МДОО:</vt:lpstr>
      <vt:lpstr>Модель работы по зачислению детей в МДОО</vt:lpstr>
      <vt:lpstr>Федеральный закон № 411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ThemeGallery PowerTemplate</dc:title>
  <dc:creator>Настя</dc:creator>
  <cp:lastModifiedBy>Ксения Сергеевна</cp:lastModifiedBy>
  <cp:revision>119</cp:revision>
  <dcterms:created xsi:type="dcterms:W3CDTF">2010-03-19T17:53:36Z</dcterms:created>
  <dcterms:modified xsi:type="dcterms:W3CDTF">2021-04-09T07:11:59Z</dcterms:modified>
</cp:coreProperties>
</file>