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93" r:id="rId2"/>
    <p:sldId id="294" r:id="rId3"/>
    <p:sldId id="368" r:id="rId4"/>
    <p:sldId id="369" r:id="rId5"/>
    <p:sldId id="370" r:id="rId6"/>
    <p:sldId id="359" r:id="rId7"/>
    <p:sldId id="357" r:id="rId8"/>
    <p:sldId id="302" r:id="rId9"/>
    <p:sldId id="365" r:id="rId10"/>
    <p:sldId id="367" r:id="rId11"/>
    <p:sldId id="375" r:id="rId12"/>
    <p:sldId id="376" r:id="rId13"/>
    <p:sldId id="371" r:id="rId14"/>
    <p:sldId id="321" r:id="rId15"/>
    <p:sldId id="317" r:id="rId16"/>
    <p:sldId id="372" r:id="rId17"/>
    <p:sldId id="360" r:id="rId18"/>
    <p:sldId id="362" r:id="rId19"/>
    <p:sldId id="373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A50021"/>
    <a:srgbClr val="003399"/>
    <a:srgbClr val="DDDDDD"/>
    <a:srgbClr val="ECECE0"/>
    <a:srgbClr val="000099"/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94660"/>
  </p:normalViewPr>
  <p:slideViewPr>
    <p:cSldViewPr>
      <p:cViewPr varScale="1">
        <p:scale>
          <a:sx n="108" d="100"/>
          <a:sy n="108" d="100"/>
        </p:scale>
        <p:origin x="166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01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BB11FFF-2F3E-4457-9381-75B018DA3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0734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6C13BFC-346B-41A6-8507-97D3DB1765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580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9A3451-AFE0-43F9-883F-96502CF20F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58763"/>
            <a:ext cx="2057400" cy="5918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58763"/>
            <a:ext cx="6019800" cy="5918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F1944-375F-47BA-AEAA-5ED845BB0F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1AA52-D143-4170-A043-AA64EE2EF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/>
              <a:t>Вставка таблицы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26CA0-3634-47CE-BB22-FCDA473B7F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/>
              <a:t>Вставка диаграммы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14FED-9D93-4AF2-8C2E-6FA366CAD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7315200" cy="94456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524000"/>
            <a:ext cx="8229600" cy="4652963"/>
          </a:xfrm>
        </p:spPr>
        <p:txBody>
          <a:bodyPr/>
          <a:lstStyle/>
          <a:p>
            <a:pPr lvl="0"/>
            <a:r>
              <a:rPr lang="ru-RU" noProof="0"/>
              <a:t>Вставка рисунка SmartArt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5D2FA2-EEE7-4D04-ABBB-A99F199586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67528-8A79-449E-9AC4-D18799AE61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652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5F408-C042-4D76-AF3E-402D59914F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14C45-EE6D-4518-ACB0-08438EFD9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5CC05-2F8C-4177-802B-A6D02094C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1E13-2263-4F24-BE64-DB8A57BCA3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3C037-B684-473A-99F5-5A8F5DB11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ACB4D-45ED-4585-B10A-DC1AD6D4F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F5DB9-9B86-4AEA-9F3F-8DEA9743C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286000" y="0"/>
            <a:ext cx="2287588" cy="6858000"/>
            <a:chOff x="1440" y="0"/>
            <a:chExt cx="1441" cy="3125"/>
          </a:xfrm>
        </p:grpSpPr>
        <p:sp>
          <p:nvSpPr>
            <p:cNvPr id="1032" name="Rectangle 8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 userDrawn="1"/>
          </p:nvSpPr>
          <p:spPr bwMode="ltGray">
            <a:xfrm>
              <a:off x="1681" y="0"/>
              <a:ext cx="1053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  <a:alpha val="0"/>
                  </a:schemeClr>
                </a:gs>
                <a:gs pos="5000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 userDrawn="1"/>
          </p:nvSpPr>
          <p:spPr bwMode="ltGray">
            <a:xfrm>
              <a:off x="1440" y="0"/>
              <a:ext cx="1441" cy="3125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4575175" y="0"/>
            <a:ext cx="2286000" cy="5137150"/>
            <a:chOff x="2882" y="0"/>
            <a:chExt cx="1440" cy="2341"/>
          </a:xfrm>
        </p:grpSpPr>
        <p:sp>
          <p:nvSpPr>
            <p:cNvPr id="2" name="Rectangle 12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81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  <a:alpha val="0"/>
                  </a:schemeClr>
                </a:gs>
                <a:gs pos="5000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 userDrawn="1"/>
          </p:nvSpPr>
          <p:spPr bwMode="ltGray">
            <a:xfrm>
              <a:off x="2882" y="0"/>
              <a:ext cx="1440" cy="2341"/>
            </a:xfrm>
            <a:prstGeom prst="rect">
              <a:avLst/>
            </a:prstGeom>
            <a:gradFill rotWithShape="1">
              <a:gsLst>
                <a:gs pos="0">
                  <a:schemeClr val="hlink">
                    <a:alpha val="20000"/>
                  </a:schemeClr>
                </a:gs>
                <a:gs pos="100000">
                  <a:schemeClr val="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6858000" y="0"/>
            <a:ext cx="2286000" cy="6831013"/>
            <a:chOff x="4320" y="0"/>
            <a:chExt cx="1440" cy="3113"/>
          </a:xfrm>
        </p:grpSpPr>
        <p:sp>
          <p:nvSpPr>
            <p:cNvPr id="1040" name="Rectangle 16"/>
            <p:cNvSpPr>
              <a:spLocks noChangeArrowheads="1"/>
            </p:cNvSpPr>
            <p:nvPr userDrawn="1"/>
          </p:nvSpPr>
          <p:spPr bwMode="ltGray">
            <a:xfrm>
              <a:off x="4320" y="0"/>
              <a:ext cx="112" cy="2655"/>
            </a:xfrm>
            <a:prstGeom prst="rect">
              <a:avLst/>
            </a:prstGeom>
            <a:gradFill rotWithShape="1">
              <a:gsLst>
                <a:gs pos="0">
                  <a:schemeClr val="folHlink">
                    <a:gamma/>
                    <a:tint val="0"/>
                    <a:invGamma/>
                    <a:alpha val="0"/>
                  </a:schemeClr>
                </a:gs>
                <a:gs pos="50000">
                  <a:schemeClr val="folHlink">
                    <a:alpha val="20000"/>
                  </a:schemeClr>
                </a:gs>
                <a:gs pos="100000">
                  <a:schemeClr val="folHlink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56" name="Group 17"/>
            <p:cNvGrpSpPr>
              <a:grpSpLocks/>
            </p:cNvGrpSpPr>
            <p:nvPr userDrawn="1"/>
          </p:nvGrpSpPr>
          <p:grpSpPr bwMode="auto">
            <a:xfrm>
              <a:off x="4320" y="0"/>
              <a:ext cx="1440" cy="3113"/>
              <a:chOff x="4320" y="0"/>
              <a:chExt cx="1440" cy="3113"/>
            </a:xfrm>
          </p:grpSpPr>
          <p:sp>
            <p:nvSpPr>
              <p:cNvPr id="1042" name="Rectangle 18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 userDrawn="1"/>
            </p:nvSpPr>
            <p:spPr bwMode="ltGray">
              <a:xfrm>
                <a:off x="5420" y="0"/>
                <a:ext cx="340" cy="2655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  <a:gs pos="5000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 userDrawn="1"/>
            </p:nvSpPr>
            <p:spPr bwMode="ltGray">
              <a:xfrm>
                <a:off x="4320" y="0"/>
                <a:ext cx="1440" cy="3113"/>
              </a:xfrm>
              <a:prstGeom prst="rect">
                <a:avLst/>
              </a:prstGeom>
              <a:gradFill rotWithShape="1">
                <a:gsLst>
                  <a:gs pos="0">
                    <a:schemeClr val="folHlink">
                      <a:alpha val="20000"/>
                    </a:schemeClr>
                  </a:gs>
                  <a:gs pos="100000">
                    <a:schemeClr val="folHlink">
                      <a:gamma/>
                      <a:tint val="0"/>
                      <a:invGamma/>
                      <a:alpha val="0"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0" y="0"/>
            <a:ext cx="2286000" cy="5135563"/>
            <a:chOff x="0" y="0"/>
            <a:chExt cx="1440" cy="2340"/>
          </a:xfrm>
        </p:grpSpPr>
        <p:sp>
          <p:nvSpPr>
            <p:cNvPr id="1046" name="Rectangle 22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7" name="Rectangle 23"/>
            <p:cNvSpPr>
              <a:spLocks noChangeArrowheads="1"/>
            </p:cNvSpPr>
            <p:nvPr userDrawn="1"/>
          </p:nvSpPr>
          <p:spPr bwMode="ltGray">
            <a:xfrm>
              <a:off x="1338" y="0"/>
              <a:ext cx="102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8" name="Rectangle 24"/>
            <p:cNvSpPr>
              <a:spLocks noChangeArrowheads="1"/>
            </p:cNvSpPr>
            <p:nvPr userDrawn="1"/>
          </p:nvSpPr>
          <p:spPr bwMode="ltGray">
            <a:xfrm>
              <a:off x="0" y="0"/>
              <a:ext cx="486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  <a:alpha val="0"/>
                  </a:schemeClr>
                </a:gs>
                <a:gs pos="5000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9" name="Rectangle 25"/>
            <p:cNvSpPr>
              <a:spLocks noChangeArrowheads="1"/>
            </p:cNvSpPr>
            <p:nvPr userDrawn="1"/>
          </p:nvSpPr>
          <p:spPr bwMode="ltGray">
            <a:xfrm>
              <a:off x="0" y="0"/>
              <a:ext cx="1440" cy="2340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alpha val="20000"/>
                  </a:schemeClr>
                </a:gs>
                <a:gs pos="100000">
                  <a:schemeClr val="accent1">
                    <a:gamma/>
                    <a:tint val="0"/>
                    <a:invGamma/>
                    <a:alpha val="0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grpSp>
        <p:nvGrpSpPr>
          <p:cNvPr id="1069" name="Group 45"/>
          <p:cNvGrpSpPr>
            <a:grpSpLocks/>
          </p:cNvGrpSpPr>
          <p:nvPr/>
        </p:nvGrpSpPr>
        <p:grpSpPr bwMode="auto">
          <a:xfrm>
            <a:off x="0" y="0"/>
            <a:ext cx="9144000" cy="171450"/>
            <a:chOff x="0" y="0"/>
            <a:chExt cx="5760" cy="108"/>
          </a:xfrm>
        </p:grpSpPr>
        <p:sp>
          <p:nvSpPr>
            <p:cNvPr id="1050" name="Rectangle 26"/>
            <p:cNvSpPr>
              <a:spLocks noChangeArrowheads="1"/>
            </p:cNvSpPr>
            <p:nvPr userDrawn="1"/>
          </p:nvSpPr>
          <p:spPr bwMode="gray">
            <a:xfrm>
              <a:off x="0" y="0"/>
              <a:ext cx="1440" cy="10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1" name="Rectangle 27"/>
            <p:cNvSpPr>
              <a:spLocks noChangeArrowheads="1"/>
            </p:cNvSpPr>
            <p:nvPr userDrawn="1"/>
          </p:nvSpPr>
          <p:spPr bwMode="gray">
            <a:xfrm>
              <a:off x="1440" y="0"/>
              <a:ext cx="1441" cy="10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2" name="Rectangle 28"/>
            <p:cNvSpPr>
              <a:spLocks noChangeArrowheads="1"/>
            </p:cNvSpPr>
            <p:nvPr userDrawn="1"/>
          </p:nvSpPr>
          <p:spPr bwMode="gray">
            <a:xfrm>
              <a:off x="2882" y="0"/>
              <a:ext cx="1440" cy="108"/>
            </a:xfrm>
            <a:prstGeom prst="rect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3" name="Rectangle 29"/>
            <p:cNvSpPr>
              <a:spLocks noChangeArrowheads="1"/>
            </p:cNvSpPr>
            <p:nvPr userDrawn="1"/>
          </p:nvSpPr>
          <p:spPr bwMode="gray">
            <a:xfrm>
              <a:off x="4320" y="0"/>
              <a:ext cx="1440" cy="108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524000"/>
            <a:ext cx="8229600" cy="465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88073C2A-C0E3-47CE-85E1-66EAC2D429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0" y="176213"/>
            <a:ext cx="7696200" cy="1117600"/>
            <a:chOff x="0" y="111"/>
            <a:chExt cx="4848" cy="768"/>
          </a:xfrm>
        </p:grpSpPr>
        <p:sp>
          <p:nvSpPr>
            <p:cNvPr id="1063" name="Rectangle 39"/>
            <p:cNvSpPr>
              <a:spLocks noChangeArrowheads="1"/>
            </p:cNvSpPr>
            <p:nvPr userDrawn="1"/>
          </p:nvSpPr>
          <p:spPr bwMode="hidden">
            <a:xfrm rot="-5400000">
              <a:off x="2394" y="-1578"/>
              <a:ext cx="60" cy="4848"/>
            </a:xfrm>
            <a:prstGeom prst="rect">
              <a:avLst/>
            </a:prstGeom>
            <a:gradFill rotWithShape="1">
              <a:gsLst>
                <a:gs pos="0">
                  <a:srgbClr val="FFFFFF">
                    <a:gamma/>
                    <a:tint val="0"/>
                    <a:invGamma/>
                    <a:alpha val="0"/>
                  </a:srgbClr>
                </a:gs>
                <a:gs pos="50000">
                  <a:srgbClr val="FFFFFF">
                    <a:alpha val="35001"/>
                  </a:srgbClr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grpSp>
          <p:nvGrpSpPr>
            <p:cNvPr id="1041" name="Group 44"/>
            <p:cNvGrpSpPr>
              <a:grpSpLocks/>
            </p:cNvGrpSpPr>
            <p:nvPr userDrawn="1"/>
          </p:nvGrpSpPr>
          <p:grpSpPr bwMode="auto">
            <a:xfrm>
              <a:off x="0" y="111"/>
              <a:ext cx="4327" cy="768"/>
              <a:chOff x="0" y="111"/>
              <a:chExt cx="4327" cy="768"/>
            </a:xfrm>
          </p:grpSpPr>
          <p:sp>
            <p:nvSpPr>
              <p:cNvPr id="1065" name="Rectangle 41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 userDrawn="1"/>
            </p:nvSpPr>
            <p:spPr bwMode="hidden">
              <a:xfrm rot="-5400000">
                <a:off x="1754" y="-1643"/>
                <a:ext cx="181" cy="3690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gamma/>
                      <a:tint val="0"/>
                      <a:invGamma/>
                      <a:alpha val="0"/>
                    </a:srgbClr>
                  </a:gs>
                  <a:gs pos="5000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 userDrawn="1"/>
            </p:nvSpPr>
            <p:spPr bwMode="hidden">
              <a:xfrm rot="-5400000">
                <a:off x="1780" y="-1669"/>
                <a:ext cx="768" cy="4327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35001"/>
                    </a:srgbClr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cs typeface="+mn-cs"/>
                </a:endParaRPr>
              </a:p>
            </p:txBody>
          </p:sp>
        </p:grpSp>
      </p:grpSp>
      <p:sp>
        <p:nvSpPr>
          <p:cNvPr id="103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58763"/>
            <a:ext cx="7315200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gray">
          <a:xfrm>
            <a:off x="0" y="6751638"/>
            <a:ext cx="9144000" cy="106362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49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7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WordArt 4"/>
          <p:cNvSpPr>
            <a:spLocks noChangeArrowheads="1" noChangeShapeType="1" noTextEdit="1"/>
          </p:cNvSpPr>
          <p:nvPr/>
        </p:nvSpPr>
        <p:spPr bwMode="auto">
          <a:xfrm>
            <a:off x="683568" y="620688"/>
            <a:ext cx="8093075" cy="424847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/>
          <a:lstStyle/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endParaRPr lang="ru-RU" sz="4000" b="1" kern="1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cs typeface="Arial"/>
            </a:endParaRP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Комплектование МДОО </a:t>
            </a: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Чкаловского района </a:t>
            </a:r>
          </a:p>
          <a:p>
            <a:pPr algn="ctr"/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cs typeface="Arial"/>
              </a:rPr>
              <a:t>города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 Екатеринбурга</a:t>
            </a:r>
          </a:p>
          <a:p>
            <a:pPr algn="ctr"/>
            <a:r>
              <a:rPr lang="en-US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202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6</a:t>
            </a:r>
            <a:r>
              <a:rPr lang="en-US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-202</a:t>
            </a:r>
            <a:r>
              <a:rPr lang="ru-RU" sz="4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  <a:cs typeface="Arial"/>
              </a:rPr>
              <a:t>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2"/>
            <a:ext cx="8435280" cy="1298029"/>
          </a:xfrm>
        </p:spPr>
        <p:txBody>
          <a:bodyPr/>
          <a:lstStyle/>
          <a:p>
            <a:pPr algn="ctr"/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питания в МДОО: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101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8363272" cy="944562"/>
          </a:xfrm>
        </p:spPr>
        <p:txBody>
          <a:bodyPr/>
          <a:lstStyle/>
          <a:p>
            <a:pPr algn="ctr"/>
            <a:r>
              <a:rPr lang="ru-RU" sz="3200" dirty="0"/>
              <a:t>Нормативно – правовые</a:t>
            </a:r>
            <a:r>
              <a:rPr lang="en-US" sz="3200" dirty="0"/>
              <a:t> </a:t>
            </a:r>
            <a:r>
              <a:rPr lang="ru-RU" sz="3200" dirty="0"/>
              <a:t>документы: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472607"/>
          </a:xfrm>
        </p:spPr>
        <p:txBody>
          <a:bodyPr/>
          <a:lstStyle/>
          <a:p>
            <a:pPr algn="just"/>
            <a:r>
              <a:rPr lang="ru-RU" sz="1800" dirty="0"/>
              <a:t>Федеральный закон от 29.12.2012 № 273-ФЗ «Об образовании в Российской Федерации»;</a:t>
            </a:r>
          </a:p>
          <a:p>
            <a:pPr algn="just"/>
            <a:r>
              <a:rPr lang="ru-RU" sz="1800" dirty="0"/>
              <a:t>Федеральный закон от 06.10.2003 № 131-ФЗ «Об общих принципах организации местного самоуправления в Российской Федерации»;</a:t>
            </a:r>
          </a:p>
          <a:p>
            <a:pPr algn="just"/>
            <a:r>
              <a:rPr lang="ru-RU" sz="1800" dirty="0"/>
              <a:t>Постановление Главного государственного санитарного врача Российской Федерации от 28.09.2020 № 28 «Об утверждении санитарных правил </a:t>
            </a:r>
            <a:br>
              <a:rPr lang="ru-RU" sz="1800" dirty="0"/>
            </a:br>
            <a:r>
              <a:rPr lang="ru-RU" sz="1800" dirty="0"/>
              <a:t>СП 2.4.3648-20 «Санитарно-эпидемиологические требования к организациям воспитания и обучения, отдыха и оздоровления детей и молодежи»;  </a:t>
            </a:r>
          </a:p>
          <a:p>
            <a:pPr algn="just"/>
            <a:r>
              <a:rPr lang="ru-RU" sz="1800" dirty="0"/>
              <a:t>Приказ Министерства просвещения Российской Федерации от 15.05.2020 № 236 «Об утверждении Порядка приема на обучение по образовательным программам дошкольного образования»;</a:t>
            </a:r>
          </a:p>
          <a:p>
            <a:pPr algn="just"/>
            <a:r>
              <a:rPr lang="ru-RU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Российской Федерации от 09.12.2024 № 862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</a:rPr>
              <a:t>соответствующих уровня</a:t>
            </a:r>
            <a:r>
              <a:rPr lang="ru-RU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и направленности»</a:t>
            </a:r>
            <a:r>
              <a:rPr lang="ru-RU" sz="1800" dirty="0">
                <a:latin typeface="+mj-lt"/>
              </a:rPr>
              <a:t>; </a:t>
            </a:r>
          </a:p>
          <a:p>
            <a:pPr algn="just"/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4396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/>
              <a:t>Нормативно – правовые</a:t>
            </a:r>
            <a:r>
              <a:rPr lang="en-US" sz="3200" dirty="0"/>
              <a:t> </a:t>
            </a:r>
            <a:r>
              <a:rPr lang="ru-RU" sz="3200" dirty="0"/>
              <a:t>документы: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5"/>
            <a:ext cx="8229600" cy="4896545"/>
          </a:xfrm>
        </p:spPr>
        <p:txBody>
          <a:bodyPr/>
          <a:lstStyle/>
          <a:p>
            <a:pPr algn="just"/>
            <a:r>
              <a:rPr lang="ru-RU" sz="1800" dirty="0"/>
              <a:t>Постановление Администрации города Екатеринбурга от 18.03.2015 </a:t>
            </a:r>
            <a:br>
              <a:rPr lang="ru-RU" sz="1800" dirty="0"/>
            </a:br>
            <a:r>
              <a:rPr lang="ru-RU" sz="1800" dirty="0"/>
              <a:t>№ 689 «О закреплении территорий муниципального образования «город Екатеринбург» за муниципальными дошкольными образовательными организациями»;</a:t>
            </a:r>
          </a:p>
          <a:p>
            <a:pPr algn="just"/>
            <a:r>
              <a:rPr lang="ru-RU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Административный регламент предоставления муниципальной услуги «Постановка на учет и направление детей в образовательные учреждения, реализующие образовательные программы дошкольного образования», утвержденным Постановлением Администрации города Екатеринбурга от 29.10.2021 № 2365 (в редакции Постановления Администрации города Екатеринбурга от 19.06.2025 № 1306);</a:t>
            </a:r>
          </a:p>
          <a:p>
            <a:pPr algn="just"/>
            <a:r>
              <a:rPr lang="ru-RU" sz="1800" dirty="0"/>
              <a:t>Положение «Об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Екатеринбург», утвержденным Распоряжением Департамента образования Администрации города Екатеринбурга от 02.11.2021 № 2121/46/36.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020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836712"/>
            <a:ext cx="7315200" cy="1442045"/>
          </a:xfrm>
        </p:spPr>
        <p:txBody>
          <a:bodyPr/>
          <a:lstStyle/>
          <a:p>
            <a:pPr algn="ctr"/>
            <a:r>
              <a:rPr lang="ru-RU" sz="1800" dirty="0"/>
              <a:t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</a:t>
            </a:r>
            <a:br>
              <a:rPr lang="ru-RU" sz="1800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2891979"/>
          </a:xfrm>
        </p:spPr>
        <p:txBody>
          <a:bodyPr/>
          <a:lstStyle/>
          <a:p>
            <a:r>
              <a:rPr lang="ru-RU" sz="2000" dirty="0"/>
              <a:t>дети до 3-х лет — в группу раннего возраста;</a:t>
            </a:r>
          </a:p>
          <a:p>
            <a:r>
              <a:rPr lang="ru-RU" sz="2000" dirty="0"/>
              <a:t>дети 4-го года жизни — в младшую группу;</a:t>
            </a:r>
          </a:p>
          <a:p>
            <a:r>
              <a:rPr lang="ru-RU" sz="2000" dirty="0"/>
              <a:t>дети 5-го года жизни — в среднюю группу;</a:t>
            </a:r>
          </a:p>
          <a:p>
            <a:r>
              <a:rPr lang="ru-RU" sz="2000" dirty="0"/>
              <a:t>дети 6-го года жизни — в старшую группу;</a:t>
            </a:r>
          </a:p>
          <a:p>
            <a:r>
              <a:rPr lang="ru-RU" sz="2000" dirty="0"/>
              <a:t>дети 7-го года жизни — в подготовительную группу.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066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892480" cy="863823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Процедура комплектования МДОО: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gray">
          <a:xfrm rot="3419336">
            <a:off x="7204075" y="1517651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gray">
          <a:xfrm rot="3419336">
            <a:off x="2235200" y="288448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Rectangle 6"/>
          <p:cNvSpPr>
            <a:spLocks noChangeArrowheads="1"/>
          </p:cNvSpPr>
          <p:nvPr/>
        </p:nvSpPr>
        <p:spPr bwMode="gray">
          <a:xfrm rot="3419336">
            <a:off x="3027362" y="4110038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Rectangle 7"/>
          <p:cNvSpPr>
            <a:spLocks noChangeArrowheads="1"/>
          </p:cNvSpPr>
          <p:nvPr/>
        </p:nvSpPr>
        <p:spPr bwMode="gray">
          <a:xfrm rot="3419336">
            <a:off x="4395787" y="3244851"/>
            <a:ext cx="923925" cy="10033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2987675" y="3860800"/>
            <a:ext cx="215900" cy="3603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V="1">
            <a:off x="4067175" y="4005263"/>
            <a:ext cx="433388" cy="287337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V="1">
            <a:off x="6877050" y="2276475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928687" y="4870450"/>
            <a:ext cx="281157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000" b="1" dirty="0">
                <a:solidFill>
                  <a:srgbClr val="000000"/>
                </a:solidFill>
              </a:rPr>
              <a:t>Обеспечение «прозрачности» и открытости процедуры распределения мест;</a:t>
            </a:r>
          </a:p>
        </p:txBody>
      </p:sp>
      <p:sp>
        <p:nvSpPr>
          <p:cNvPr id="54285" name="Rectangle 13"/>
          <p:cNvSpPr>
            <a:spLocks noChangeArrowheads="1"/>
          </p:cNvSpPr>
          <p:nvPr/>
        </p:nvSpPr>
        <p:spPr bwMode="gray">
          <a:xfrm rot="3419336">
            <a:off x="5764212" y="2381251"/>
            <a:ext cx="923925" cy="1003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6" name="Rectangle 14"/>
          <p:cNvSpPr>
            <a:spLocks noChangeArrowheads="1"/>
          </p:cNvSpPr>
          <p:nvPr/>
        </p:nvSpPr>
        <p:spPr bwMode="gray">
          <a:xfrm rot="3419336">
            <a:off x="1587500" y="1804988"/>
            <a:ext cx="923925" cy="10033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dist="179605" dir="4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4287" name="Text Box 15"/>
          <p:cNvSpPr txBox="1">
            <a:spLocks noChangeArrowheads="1"/>
          </p:cNvSpPr>
          <p:nvPr/>
        </p:nvSpPr>
        <p:spPr bwMode="auto">
          <a:xfrm>
            <a:off x="22224" y="1436509"/>
            <a:ext cx="181292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Закрепление территорий за МДОО </a:t>
            </a:r>
          </a:p>
        </p:txBody>
      </p:sp>
      <p:sp>
        <p:nvSpPr>
          <p:cNvPr id="54288" name="AutoShape 16"/>
          <p:cNvSpPr>
            <a:spLocks noChangeArrowheads="1"/>
          </p:cNvSpPr>
          <p:nvPr/>
        </p:nvSpPr>
        <p:spPr bwMode="auto">
          <a:xfrm>
            <a:off x="1835150" y="206057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89" name="AutoShape 17"/>
          <p:cNvSpPr>
            <a:spLocks noChangeArrowheads="1"/>
          </p:cNvSpPr>
          <p:nvPr/>
        </p:nvSpPr>
        <p:spPr bwMode="auto">
          <a:xfrm>
            <a:off x="4645025" y="3500438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0" name="AutoShape 18"/>
          <p:cNvSpPr>
            <a:spLocks noChangeArrowheads="1"/>
          </p:cNvSpPr>
          <p:nvPr/>
        </p:nvSpPr>
        <p:spPr bwMode="auto">
          <a:xfrm>
            <a:off x="2484438" y="314166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1" name="AutoShape 19"/>
          <p:cNvSpPr>
            <a:spLocks noChangeArrowheads="1"/>
          </p:cNvSpPr>
          <p:nvPr/>
        </p:nvSpPr>
        <p:spPr bwMode="auto">
          <a:xfrm>
            <a:off x="3276600" y="4365625"/>
            <a:ext cx="503238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2" name="AutoShape 20"/>
          <p:cNvSpPr>
            <a:spLocks noChangeArrowheads="1"/>
          </p:cNvSpPr>
          <p:nvPr/>
        </p:nvSpPr>
        <p:spPr bwMode="auto">
          <a:xfrm>
            <a:off x="6011863" y="2636838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3" name="AutoShape 21"/>
          <p:cNvSpPr>
            <a:spLocks noChangeArrowheads="1"/>
          </p:cNvSpPr>
          <p:nvPr/>
        </p:nvSpPr>
        <p:spPr bwMode="auto">
          <a:xfrm>
            <a:off x="7453313" y="1700213"/>
            <a:ext cx="503237" cy="504825"/>
          </a:xfrm>
          <a:prstGeom prst="star16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4306301" y="4694544"/>
            <a:ext cx="23486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Предоставление дошкольного образования для детей от 1,5 лет;</a:t>
            </a:r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>
            <a:off x="2339975" y="2708275"/>
            <a:ext cx="200025" cy="284163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7221923" y="2732355"/>
            <a:ext cx="186091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1600" b="1" dirty="0">
                <a:solidFill>
                  <a:srgbClr val="000000"/>
                </a:solidFill>
              </a:rPr>
              <a:t>Включение руководителей МДОО в работу с системой ГИС СО «ЕЦП»</a:t>
            </a: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2987675" y="2019301"/>
            <a:ext cx="2697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Автоматизированное распределение мест;</a:t>
            </a: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627277" y="3825765"/>
            <a:ext cx="23848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>
                <a:solidFill>
                  <a:srgbClr val="000000"/>
                </a:solidFill>
              </a:rPr>
              <a:t>Процедура информирования;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54299" name="Line 27"/>
          <p:cNvSpPr>
            <a:spLocks noChangeShapeType="1"/>
          </p:cNvSpPr>
          <p:nvPr/>
        </p:nvSpPr>
        <p:spPr bwMode="auto">
          <a:xfrm flipV="1">
            <a:off x="5364163" y="3213100"/>
            <a:ext cx="431800" cy="288925"/>
          </a:xfrm>
          <a:prstGeom prst="line">
            <a:avLst/>
          </a:prstGeom>
          <a:noFill/>
          <a:ln w="5715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4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75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75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25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5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4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5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25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nimBg="1"/>
      <p:bldP spid="54276" grpId="0" animBg="1"/>
      <p:bldP spid="54276" grpId="1" animBg="1"/>
      <p:bldP spid="54278" grpId="0" animBg="1"/>
      <p:bldP spid="54279" grpId="0" animBg="1"/>
      <p:bldP spid="54284" grpId="0"/>
      <p:bldP spid="54285" grpId="0" animBg="1"/>
      <p:bldP spid="54286" grpId="0" animBg="1"/>
      <p:bldP spid="54288" grpId="0" animBg="1"/>
      <p:bldP spid="54289" grpId="0" animBg="1"/>
      <p:bldP spid="54290" grpId="0" animBg="1"/>
      <p:bldP spid="54291" grpId="0" animBg="1"/>
      <p:bldP spid="54292" grpId="0" animBg="1"/>
      <p:bldP spid="54293" grpId="0" animBg="1"/>
      <p:bldP spid="54294" grpId="0"/>
      <p:bldP spid="54296" grpId="0"/>
      <p:bldP spid="54297" grpId="0"/>
      <p:bldP spid="5429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475656" y="5670568"/>
            <a:ext cx="7560840" cy="1058215"/>
          </a:xfrm>
          <a:prstGeom prst="roundRect">
            <a:avLst/>
          </a:prstGeom>
          <a:solidFill>
            <a:srgbClr val="DDDDDD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>
          <a:xfrm>
            <a:off x="1973618" y="228600"/>
            <a:ext cx="6990870" cy="914400"/>
          </a:xfr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76200" cmpd="tri">
            <a:solidFill>
              <a:srgbClr val="CC00FF"/>
            </a:solidFill>
          </a:ln>
        </p:spPr>
        <p:txBody>
          <a:bodyPr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Модель работы по зачислению детей в МДОО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 rot="642469">
            <a:off x="390807" y="564673"/>
            <a:ext cx="1928323" cy="40269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Цикличность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75233" y="2503553"/>
            <a:ext cx="2408535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>
                <a:hlinkClick r:id="rId2" action="ppaction://hlinksldjump"/>
              </a:rPr>
              <a:t>Направление в МДОО списков детей;</a:t>
            </a:r>
            <a:endParaRPr lang="ru-RU" sz="1400" b="1" dirty="0"/>
          </a:p>
          <a:p>
            <a:pPr marL="285750" indent="-285750" algn="just" eaLnBrk="0" hangingPunct="0">
              <a:buFontTx/>
              <a:buChar char="-"/>
            </a:pPr>
            <a:r>
              <a:rPr lang="ru-RU" sz="1400" b="1" dirty="0"/>
              <a:t>Прием и регистрация заявлений на смену;</a:t>
            </a:r>
          </a:p>
          <a:p>
            <a:pPr marL="285750" indent="-285750" algn="just" eaLnBrk="0" hangingPunct="0">
              <a:buFontTx/>
              <a:buChar char="-"/>
            </a:pPr>
            <a:r>
              <a:rPr lang="ru-RU" sz="1400" b="1" dirty="0"/>
              <a:t>Анализ данных о количестве зачисленных детей и количестве вакантных мест;</a:t>
            </a:r>
          </a:p>
          <a:p>
            <a:pPr marL="285750" indent="-285750" algn="just" eaLnBrk="0" hangingPunct="0">
              <a:buFontTx/>
              <a:buChar char="-"/>
            </a:pPr>
            <a:r>
              <a:rPr lang="ru-RU" sz="1400" b="1" dirty="0"/>
              <a:t>Формирование списков к заседанию комиссии.</a:t>
            </a:r>
            <a:endParaRPr lang="en-US" sz="1400" b="1" dirty="0"/>
          </a:p>
        </p:txBody>
      </p:sp>
      <p:sp>
        <p:nvSpPr>
          <p:cNvPr id="50209" name="Text Box 33"/>
          <p:cNvSpPr txBox="1">
            <a:spLocks noChangeArrowheads="1"/>
          </p:cNvSpPr>
          <p:nvPr/>
        </p:nvSpPr>
        <p:spPr bwMode="auto">
          <a:xfrm>
            <a:off x="1973618" y="5721999"/>
            <a:ext cx="706287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000" b="1" dirty="0"/>
              <a:t>Результат: оказание услуги по предоставлению дошкольного образования</a:t>
            </a:r>
            <a:endParaRPr lang="en-US" sz="2000" b="1" dirty="0"/>
          </a:p>
        </p:txBody>
      </p:sp>
      <p:sp>
        <p:nvSpPr>
          <p:cNvPr id="50223" name="Rectangle 47"/>
          <p:cNvSpPr>
            <a:spLocks noChangeArrowheads="1"/>
          </p:cNvSpPr>
          <p:nvPr/>
        </p:nvSpPr>
        <p:spPr bwMode="auto">
          <a:xfrm>
            <a:off x="75233" y="2385047"/>
            <a:ext cx="2619829" cy="3810336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5" name="AutoShape 49"/>
          <p:cNvSpPr>
            <a:spLocks noChangeArrowheads="1"/>
          </p:cNvSpPr>
          <p:nvPr/>
        </p:nvSpPr>
        <p:spPr bwMode="auto">
          <a:xfrm>
            <a:off x="19050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27" name="AutoShape 51"/>
          <p:cNvSpPr>
            <a:spLocks noChangeArrowheads="1"/>
          </p:cNvSpPr>
          <p:nvPr/>
        </p:nvSpPr>
        <p:spPr bwMode="auto">
          <a:xfrm>
            <a:off x="58674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39" name="AutoShape 63"/>
          <p:cNvSpPr>
            <a:spLocks noChangeArrowheads="1"/>
          </p:cNvSpPr>
          <p:nvPr/>
        </p:nvSpPr>
        <p:spPr bwMode="auto">
          <a:xfrm>
            <a:off x="63500" y="1242047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>
              <a:solidFill>
                <a:srgbClr val="CCFFFF"/>
              </a:solidFill>
            </a:endParaRPr>
          </a:p>
          <a:p>
            <a:pPr algn="ctr"/>
            <a:r>
              <a:rPr lang="ru-RU" b="1" dirty="0">
                <a:solidFill>
                  <a:srgbClr val="CCFFFF"/>
                </a:solidFill>
              </a:rPr>
              <a:t>Управление </a:t>
            </a:r>
          </a:p>
          <a:p>
            <a:pPr algn="ctr"/>
            <a:r>
              <a:rPr lang="ru-RU" b="1" dirty="0">
                <a:solidFill>
                  <a:srgbClr val="CCFFFF"/>
                </a:solidFill>
              </a:rPr>
              <a:t>образования</a:t>
            </a:r>
          </a:p>
        </p:txBody>
      </p:sp>
      <p:sp>
        <p:nvSpPr>
          <p:cNvPr id="50240" name="AutoShape 64"/>
          <p:cNvSpPr>
            <a:spLocks noChangeArrowheads="1"/>
          </p:cNvSpPr>
          <p:nvPr/>
        </p:nvSpPr>
        <p:spPr bwMode="auto">
          <a:xfrm>
            <a:off x="3180118" y="1169988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CCFFFF"/>
                </a:solidFill>
              </a:rPr>
              <a:t>МДОО</a:t>
            </a:r>
          </a:p>
        </p:txBody>
      </p:sp>
      <p:sp>
        <p:nvSpPr>
          <p:cNvPr id="50242" name="AutoShape 66"/>
          <p:cNvSpPr>
            <a:spLocks noChangeArrowheads="1"/>
          </p:cNvSpPr>
          <p:nvPr/>
        </p:nvSpPr>
        <p:spPr bwMode="auto">
          <a:xfrm>
            <a:off x="3733800" y="5029200"/>
            <a:ext cx="1371600" cy="457200"/>
          </a:xfrm>
          <a:prstGeom prst="downArrow">
            <a:avLst>
              <a:gd name="adj1" fmla="val 39657"/>
              <a:gd name="adj2" fmla="val 38069"/>
            </a:avLst>
          </a:prstGeom>
          <a:gradFill rotWithShape="1">
            <a:gsLst>
              <a:gs pos="0">
                <a:schemeClr val="tx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244" name="AutoShape 68"/>
          <p:cNvSpPr>
            <a:spLocks noChangeArrowheads="1"/>
          </p:cNvSpPr>
          <p:nvPr/>
        </p:nvSpPr>
        <p:spPr bwMode="auto">
          <a:xfrm>
            <a:off x="0" y="6227151"/>
            <a:ext cx="1828800" cy="533400"/>
          </a:xfrm>
          <a:prstGeom prst="wedgeRoundRectCallout">
            <a:avLst>
              <a:gd name="adj1" fmla="val 136458"/>
              <a:gd name="adj2" fmla="val -203276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dirty="0">
                <a:solidFill>
                  <a:srgbClr val="6600CC"/>
                </a:solidFill>
              </a:rPr>
              <a:t>Соблюдение законодательства</a:t>
            </a:r>
          </a:p>
        </p:txBody>
      </p:sp>
      <p:sp>
        <p:nvSpPr>
          <p:cNvPr id="50245" name="AutoShape 69"/>
          <p:cNvSpPr>
            <a:spLocks noChangeArrowheads="1"/>
          </p:cNvSpPr>
          <p:nvPr/>
        </p:nvSpPr>
        <p:spPr bwMode="auto">
          <a:xfrm>
            <a:off x="7239000" y="4845032"/>
            <a:ext cx="1905001" cy="737649"/>
          </a:xfrm>
          <a:prstGeom prst="wedgeRoundRectCallout">
            <a:avLst>
              <a:gd name="adj1" fmla="val -219332"/>
              <a:gd name="adj2" fmla="val -25309"/>
              <a:gd name="adj3" fmla="val 16667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 b="1" dirty="0">
                <a:solidFill>
                  <a:srgbClr val="6600CC"/>
                </a:solidFill>
              </a:rPr>
              <a:t>Контроль правоохранительных  органов</a:t>
            </a:r>
          </a:p>
        </p:txBody>
      </p:sp>
      <p:sp>
        <p:nvSpPr>
          <p:cNvPr id="70" name="AutoShape 64"/>
          <p:cNvSpPr>
            <a:spLocks noChangeArrowheads="1"/>
          </p:cNvSpPr>
          <p:nvPr/>
        </p:nvSpPr>
        <p:spPr bwMode="auto">
          <a:xfrm>
            <a:off x="6247964" y="1143000"/>
            <a:ext cx="2133600" cy="1143000"/>
          </a:xfrm>
          <a:prstGeom prst="downArrow">
            <a:avLst>
              <a:gd name="adj1" fmla="val 74704"/>
              <a:gd name="adj2" fmla="val 47046"/>
            </a:avLst>
          </a:prstGeom>
          <a:gradFill rotWithShape="1">
            <a:gsLst>
              <a:gs pos="0">
                <a:schemeClr val="tx1"/>
              </a:gs>
              <a:gs pos="100000">
                <a:srgbClr val="FFCC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rgbClr val="CCFFFF"/>
                </a:solidFill>
              </a:rPr>
              <a:t>Родители</a:t>
            </a:r>
          </a:p>
        </p:txBody>
      </p:sp>
      <p:sp>
        <p:nvSpPr>
          <p:cNvPr id="73" name="Text Box 19"/>
          <p:cNvSpPr txBox="1">
            <a:spLocks noChangeArrowheads="1"/>
          </p:cNvSpPr>
          <p:nvPr/>
        </p:nvSpPr>
        <p:spPr bwMode="auto">
          <a:xfrm>
            <a:off x="2958775" y="2319776"/>
            <a:ext cx="2644912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Получение Распоряжений, списков детей;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>
                <a:hlinkClick r:id="rId2" action="ppaction://hlinksldjump"/>
              </a:rPr>
              <a:t>Информирование родителей о предоставлении места;</a:t>
            </a:r>
            <a:endParaRPr lang="ru-RU" sz="1400" b="1" dirty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Выполнение действий в системе ГИС СО «ЕЦП»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Работа с родителями, формирование личных дел детей.</a:t>
            </a:r>
            <a:endParaRPr lang="en-US" sz="1400" b="1" dirty="0"/>
          </a:p>
        </p:txBody>
      </p:sp>
      <p:sp>
        <p:nvSpPr>
          <p:cNvPr id="74" name="Rectangle 47"/>
          <p:cNvSpPr>
            <a:spLocks noChangeArrowheads="1"/>
          </p:cNvSpPr>
          <p:nvPr/>
        </p:nvSpPr>
        <p:spPr bwMode="auto">
          <a:xfrm>
            <a:off x="2927923" y="2209577"/>
            <a:ext cx="2619829" cy="2747564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Rectangle 47"/>
          <p:cNvSpPr>
            <a:spLocks noChangeArrowheads="1"/>
          </p:cNvSpPr>
          <p:nvPr/>
        </p:nvSpPr>
        <p:spPr bwMode="auto">
          <a:xfrm>
            <a:off x="5956227" y="2232647"/>
            <a:ext cx="3109310" cy="261238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Text Box 19"/>
          <p:cNvSpPr txBox="1">
            <a:spLocks noChangeArrowheads="1"/>
          </p:cNvSpPr>
          <p:nvPr/>
        </p:nvSpPr>
        <p:spPr bwMode="auto">
          <a:xfrm>
            <a:off x="6012161" y="2294932"/>
            <a:ext cx="3131840" cy="2462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Контроль обновления информации на ЕПГУ;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Принятие решения о зачислении ребенка на предоставленное место;</a:t>
            </a:r>
          </a:p>
          <a:p>
            <a:pPr marL="285750" indent="-285750" eaLnBrk="0" hangingPunct="0">
              <a:buFontTx/>
              <a:buChar char="-"/>
            </a:pPr>
            <a:r>
              <a:rPr lang="ru-RU" sz="1400" b="1" dirty="0">
                <a:hlinkClick r:id="rId3" action="ppaction://hlinksldjump"/>
              </a:rPr>
              <a:t>Подготовка и предоставление документов для зачисления ребенка в МДОО;</a:t>
            </a:r>
            <a:endParaRPr lang="ru-RU" sz="1400" b="1" dirty="0"/>
          </a:p>
          <a:p>
            <a:pPr marL="285750" indent="-285750" eaLnBrk="0" hangingPunct="0">
              <a:buFontTx/>
              <a:buChar char="-"/>
            </a:pPr>
            <a:r>
              <a:rPr lang="ru-RU" sz="1400" b="1" dirty="0"/>
              <a:t>Заключение договора об образовании.</a:t>
            </a:r>
            <a:endParaRPr lang="en-US" sz="14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/>
              <a:t>Федеральный закон № 411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 algn="just">
              <a:spcBef>
                <a:spcPts val="0"/>
              </a:spcBef>
              <a:buNone/>
            </a:pPr>
            <a:r>
              <a:rPr lang="ru-RU" sz="2200" dirty="0"/>
              <a:t>	Дети, проживающие в одной семье и имеющие общее место жительства, имеют право преимущественного приема на обучение по основным образовательным программам дошкольного образования в муниципальные образовательные организации, в которых обучаются их  братья и (или) сестры.</a:t>
            </a:r>
            <a:r>
              <a:rPr lang="ru-RU" sz="32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19649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836712"/>
            <a:ext cx="7772400" cy="172819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Федеральный закон № 152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27 июля 2006 г. N 152-ФЗ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"О персональных данных" (с изменениями и дополнениями) </a:t>
            </a:r>
            <a:br>
              <a:rPr lang="ru-RU" dirty="0">
                <a:solidFill>
                  <a:srgbClr val="000000"/>
                </a:solidFill>
              </a:rPr>
            </a:br>
            <a:br>
              <a:rPr lang="ru-RU" dirty="0">
                <a:solidFill>
                  <a:srgbClr val="000000"/>
                </a:solidFill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 bwMode="gray">
          <a:xfrm>
            <a:off x="467544" y="3609020"/>
            <a:ext cx="77724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342900" indent="-342900" algn="just">
              <a:buFontTx/>
              <a:buChar char="-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Запрет  на публикацию списков, возможность уточнения сведений о предоставлении места только путем контроля информации на ЕПГУ или явки к районному оператору в часы приема.</a:t>
            </a:r>
          </a:p>
          <a:p>
            <a:pPr marL="342900" indent="-342900" algn="just"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851920" y="2367744"/>
            <a:ext cx="864096" cy="1224136"/>
          </a:xfrm>
          <a:prstGeom prst="down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0816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908720"/>
            <a:ext cx="7772400" cy="1500187"/>
          </a:xfrm>
        </p:spPr>
        <p:txBody>
          <a:bodyPr/>
          <a:lstStyle/>
          <a:p>
            <a:pPr lvl="0" algn="ctr" eaLnBrk="1" hangingPunct="1">
              <a:spcBef>
                <a:spcPct val="0"/>
              </a:spcBef>
              <a:spcAft>
                <a:spcPts val="0"/>
              </a:spcAft>
            </a:pPr>
            <a:r>
              <a:rPr lang="ru-RU" b="1" kern="1200" dirty="0">
                <a:solidFill>
                  <a:srgbClr val="000000"/>
                </a:solidFill>
                <a:ea typeface="Times New Roman" panose="02020603050405020304" pitchFamily="18" charset="0"/>
                <a:cs typeface="Arial" charset="0"/>
              </a:rPr>
              <a:t>Приказ Министерства просвещения Российской Федерации Р от </a:t>
            </a:r>
            <a:r>
              <a:rPr lang="ru-RU" b="1" dirty="0"/>
              <a:t>15.05.2020 № 236 </a:t>
            </a:r>
            <a:r>
              <a:rPr lang="ru-RU" b="1" kern="1200" dirty="0">
                <a:solidFill>
                  <a:srgbClr val="000000"/>
                </a:solidFill>
                <a:ea typeface="Times New Roman" panose="02020603050405020304" pitchFamily="18" charset="0"/>
                <a:cs typeface="Arial" charset="0"/>
              </a:rPr>
              <a:t>«Об утверждении Порядка приёма на обучение по образовательным программам дошкольного образования»</a:t>
            </a:r>
          </a:p>
        </p:txBody>
      </p:sp>
      <p:sp>
        <p:nvSpPr>
          <p:cNvPr id="5" name="Текст 2"/>
          <p:cNvSpPr txBox="1">
            <a:spLocks/>
          </p:cNvSpPr>
          <p:nvPr/>
        </p:nvSpPr>
        <p:spPr bwMode="gray">
          <a:xfrm>
            <a:off x="662112" y="2852936"/>
            <a:ext cx="77724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</a:defRPr>
            </a:lvl3pPr>
            <a:lvl4pPr marL="13716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4pPr>
            <a:lvl5pPr marL="1828800" indent="0" algn="l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kern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Заявление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Оригинал документа, удостоверяющего личность родителя (законного представителя);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charset="0"/>
              </a:rPr>
              <a:t>Свидетельство о рождении ребенка.</a:t>
            </a:r>
          </a:p>
          <a:p>
            <a:pPr marL="285750" indent="-285750" algn="just" eaLnBrk="1" hangingPunct="1">
              <a:spcBef>
                <a:spcPct val="0"/>
              </a:spcBef>
              <a:spcAft>
                <a:spcPts val="0"/>
              </a:spcAft>
              <a:buFontTx/>
              <a:buChar char="-"/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  <a:p>
            <a:pPr algn="just" eaLnBrk="1" hangingPunct="1">
              <a:spcBef>
                <a:spcPct val="0"/>
              </a:spcBef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2912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412774"/>
            <a:ext cx="7772400" cy="2808314"/>
          </a:xfrm>
        </p:spPr>
        <p:txBody>
          <a:bodyPr/>
          <a:lstStyle/>
          <a:p>
            <a:pPr algn="ctr" eaLnBrk="1" fontAlgn="t" hangingPunct="1"/>
            <a:endParaRPr lang="ru-RU" sz="1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476673"/>
            <a:ext cx="7772400" cy="1152127"/>
          </a:xfrm>
        </p:spPr>
        <p:txBody>
          <a:bodyPr/>
          <a:lstStyle/>
          <a:p>
            <a:pPr algn="ctr"/>
            <a:r>
              <a:rPr lang="ru-RU" b="1" dirty="0">
                <a:cs typeface="Times New Roman" pitchFamily="18" charset="0"/>
              </a:rPr>
              <a:t>ВАРИАТИВНЫЕ ФОРМЫ ДОШКОЛЬНОГО ОБРАЗОВАНИЯ ДЛЯ ДЕТЕЙ ДО 3 ЛЕТ</a:t>
            </a: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634852"/>
              </p:ext>
            </p:extLst>
          </p:nvPr>
        </p:nvGraphicFramePr>
        <p:xfrm>
          <a:off x="722313" y="1412773"/>
          <a:ext cx="7772400" cy="2808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606">
                  <a:extLst>
                    <a:ext uri="{9D8B030D-6E8A-4147-A177-3AD203B41FA5}">
                      <a16:colId xmlns:a16="http://schemas.microsoft.com/office/drawing/2014/main" val="1530254737"/>
                    </a:ext>
                  </a:extLst>
                </a:gridCol>
                <a:gridCol w="7015794">
                  <a:extLst>
                    <a:ext uri="{9D8B030D-6E8A-4147-A177-3AD203B41FA5}">
                      <a16:colId xmlns:a16="http://schemas.microsoft.com/office/drawing/2014/main" val="1085305333"/>
                    </a:ext>
                  </a:extLst>
                </a:gridCol>
              </a:tblGrid>
              <a:tr h="88696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 pitchFamily="18" charset="0"/>
                        </a:rPr>
                        <a:t>Наименование формы</a:t>
                      </a:r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90102"/>
                  </a:ext>
                </a:extLst>
              </a:tr>
              <a:tr h="47419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+mn-lt"/>
                          <a:ea typeface="Calibri"/>
                          <a:cs typeface="Times New Roman" pitchFamily="18" charset="0"/>
                        </a:rPr>
                        <a:t>1-3 года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239623"/>
                  </a:ext>
                </a:extLst>
              </a:tr>
              <a:tr h="1447157">
                <a:tc>
                  <a:txBody>
                    <a:bodyPr/>
                    <a:lstStyle/>
                    <a:p>
                      <a:r>
                        <a:rPr lang="ru-RU" sz="1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 pitchFamily="18" charset="0"/>
                        </a:rPr>
                        <a:t>Центр игровой поддержки «Первые шаги» для детей третьего года жизни - </a:t>
                      </a:r>
                      <a:r>
                        <a:rPr lang="ru-RU" sz="14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игровая деятельность специалистов МДОО с детьми в отсутствие родителей (законных представителей)</a:t>
                      </a:r>
                      <a:endParaRPr lang="ru-RU" sz="14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+mn-lt"/>
                        <a:ea typeface="Calibri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371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2541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002587" cy="3383657"/>
          </a:xfrm>
        </p:spPr>
        <p:txBody>
          <a:bodyPr/>
          <a:lstStyle/>
          <a:p>
            <a:pPr algn="ctr" eaLnBrk="1" hangingPunct="1"/>
            <a:r>
              <a:rPr lang="ru-RU" sz="3200" i="1" dirty="0"/>
              <a:t>На территории Чкаловского района </a:t>
            </a:r>
            <a:br>
              <a:rPr lang="ru-RU" sz="3200" i="1" dirty="0"/>
            </a:br>
            <a:r>
              <a:rPr lang="ru-RU" sz="3200" i="1" dirty="0"/>
              <a:t>6</a:t>
            </a:r>
            <a:r>
              <a:rPr lang="en-US" sz="3200" i="1" dirty="0"/>
              <a:t>8</a:t>
            </a:r>
            <a:r>
              <a:rPr lang="ru-RU" sz="3200" i="1" dirty="0"/>
              <a:t> МДОО:</a:t>
            </a:r>
            <a:br>
              <a:rPr lang="ru-RU" sz="3200" i="1" dirty="0"/>
            </a:br>
            <a:r>
              <a:rPr lang="ru-RU" sz="3200" i="1" dirty="0"/>
              <a:t>64 учреждения – в городе;</a:t>
            </a:r>
            <a:br>
              <a:rPr lang="ru-RU" sz="3200" i="1" dirty="0"/>
            </a:br>
            <a:r>
              <a:rPr lang="ru-RU" sz="3200" i="1" dirty="0"/>
              <a:t>3 учреждения – сельская местность.</a:t>
            </a:r>
            <a:br>
              <a:rPr lang="ru-RU" sz="3200" i="1" dirty="0"/>
            </a:br>
            <a:endParaRPr lang="ru-RU" sz="3200" i="1" dirty="0"/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44007" y="3212976"/>
            <a:ext cx="4401443" cy="3347864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/>
              <a:t>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/>
              <a:t>    </a:t>
            </a:r>
            <a:endParaRPr lang="ru-RU" sz="28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2931" y="2996952"/>
            <a:ext cx="4271797" cy="32038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315200" cy="577949"/>
          </a:xfrm>
        </p:spPr>
        <p:txBody>
          <a:bodyPr/>
          <a:lstStyle/>
          <a:p>
            <a:pPr algn="ctr"/>
            <a:r>
              <a:rPr lang="ru-RU" sz="3600" dirty="0"/>
              <a:t>МДОО Чкаловского района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467544" y="1052736"/>
            <a:ext cx="8424936" cy="3744415"/>
          </a:xfrm>
        </p:spPr>
        <p:txBody>
          <a:bodyPr/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2000" dirty="0">
                <a:latin typeface="Times New Roman"/>
                <a:ea typeface="Times New Roman"/>
                <a:cs typeface="Times New Roman"/>
              </a:rPr>
              <a:t>	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Дошкольные образовательные учреждения, расположенные на территории Чкаловского района, реализующие образовательную программу дошкольного образования: 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МДОУ № 11, 16, 33, 47, 48, 66, 89, 121, 127, 131, 133, 147, 148, 201, 223, 247, 250, 257, 275, 277, 316, 321, 324, 326, 358, 362, 385, 385 «Сказка», 391, 398, 402, 405, 424, 426, 429, 437, 438, 443, 454, 463, 464, 476, 482, 489, 493, 497, 509, 512, </a:t>
            </a:r>
            <a:r>
              <a:rPr lang="en-US" sz="2000" dirty="0">
                <a:latin typeface="Times New Roman"/>
                <a:ea typeface="Times New Roman"/>
                <a:cs typeface="Times New Roman"/>
              </a:rPr>
              <a:t>515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, 519, 528, 539, 546, 548, 566, 572, 578, 586, дошкольное отделение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Лицей 180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Полифорум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72207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8763"/>
            <a:ext cx="8075240" cy="944562"/>
          </a:xfrm>
        </p:spPr>
        <p:txBody>
          <a:bodyPr/>
          <a:lstStyle/>
          <a:p>
            <a:pPr algn="ctr"/>
            <a:r>
              <a:rPr lang="ru-RU" sz="3200" dirty="0"/>
              <a:t>МДОО Чкаловского района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24536"/>
          </a:xfrm>
        </p:spPr>
        <p:txBody>
          <a:bodyPr/>
          <a:lstStyle/>
          <a:p>
            <a:pPr lvl="0"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группах компенсирующей направленности осуществляется реализация адаптированной образовательной программы дошкольного образования для детей с ограниченными возможностями здоровья с учетом особенностей их психофизического развития, индивидуальных возможностей, обеспечивающей коррекцию нарушения развития и социальную адаптацию воспитанников с ограниченными  возможностями здоровья.  </a:t>
            </a: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	Дошкольные образовательные учреждения, расположенные на территории Чкаловского района, реализующие адаптированную образовательную программу дошкольного образования: 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МДОУ № 48, 127, 148, 201, 223, 247, 324, 341, 391, 398, 410, 426, 429, 464, 476, 493, 528, 539, 548, 572, 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дошкольное отделение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Лицей 180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Полифорум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0112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1772816"/>
            <a:ext cx="7772400" cy="2880320"/>
          </a:xfrm>
        </p:spPr>
        <p:txBody>
          <a:bodyPr/>
          <a:lstStyle/>
          <a:p>
            <a:pPr marL="342900" lvl="0" indent="449580" algn="just">
              <a:lnSpc>
                <a:spcPct val="115000"/>
              </a:lnSpc>
              <a:spcAft>
                <a:spcPts val="0"/>
              </a:spcAft>
              <a:buFontTx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Группы оздоровительной направленности созданы в МДОУ № 341для детей с туберкулезной интоксикацией, часто болеющих детей, нуждающихся в длительном лечении и проведении комплекса специальных лечебно-оздоровительных мероприятий; </a:t>
            </a:r>
          </a:p>
          <a:p>
            <a:pPr marL="342900" lvl="0" indent="449580" algn="just">
              <a:lnSpc>
                <a:spcPct val="115000"/>
              </a:lnSpc>
              <a:spcAft>
                <a:spcPts val="0"/>
              </a:spcAft>
              <a:buFontTx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Группа оздоровительной направленности создана в МДОУ </a:t>
            </a:r>
            <a:b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№ 48, 324 для часто болеющих детей.</a:t>
            </a:r>
            <a:endParaRPr lang="ru-RU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467544" y="620688"/>
            <a:ext cx="8075240" cy="944562"/>
          </a:xfrm>
        </p:spPr>
        <p:txBody>
          <a:bodyPr/>
          <a:lstStyle/>
          <a:p>
            <a:pPr algn="ctr"/>
            <a:r>
              <a:rPr lang="ru-RU" sz="3200" dirty="0"/>
              <a:t>МДОО Чкаловского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3955194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365104"/>
            <a:ext cx="8424936" cy="2016224"/>
          </a:xfrm>
        </p:spPr>
        <p:txBody>
          <a:bodyPr/>
          <a:lstStyle/>
          <a:p>
            <a:pPr algn="ctr"/>
            <a:r>
              <a:rPr lang="ru-RU" sz="2800" dirty="0"/>
              <a:t>Количество детей посещающих МДОО Чкаловского района </a:t>
            </a:r>
            <a:r>
              <a:rPr lang="ru-RU" sz="2800" b="1" dirty="0"/>
              <a:t>– </a:t>
            </a:r>
          </a:p>
          <a:p>
            <a:pPr algn="ctr"/>
            <a:r>
              <a:rPr lang="ru-RU" sz="2800" b="1" dirty="0"/>
              <a:t>14740 </a:t>
            </a:r>
            <a:r>
              <a:rPr lang="ru-RU" sz="2800" dirty="0"/>
              <a:t>воспитанников</a:t>
            </a:r>
            <a:r>
              <a:rPr lang="ru-RU" sz="2800" b="1" dirty="0"/>
              <a:t> </a:t>
            </a:r>
            <a:r>
              <a:rPr lang="ru-RU" sz="2800" dirty="0"/>
              <a:t>(из них дети в возрасте </a:t>
            </a:r>
          </a:p>
          <a:p>
            <a:pPr algn="ctr"/>
            <a:r>
              <a:rPr lang="ru-RU" sz="2800" dirty="0"/>
              <a:t>до трех лет – </a:t>
            </a:r>
            <a:r>
              <a:rPr lang="ru-RU" sz="2800" b="1" dirty="0"/>
              <a:t>2270).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88640"/>
            <a:ext cx="6478854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938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39" y="4602506"/>
            <a:ext cx="3004617" cy="2058426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2597" y="476672"/>
            <a:ext cx="7772400" cy="792088"/>
          </a:xfrm>
        </p:spPr>
        <p:txBody>
          <a:bodyPr/>
          <a:lstStyle/>
          <a:p>
            <a:pPr algn="ctr"/>
            <a:r>
              <a:rPr lang="ru-RU" b="1" dirty="0"/>
              <a:t>Средняя наполняемость в общеразвивающих группах по </a:t>
            </a:r>
          </a:p>
          <a:p>
            <a:pPr algn="ctr"/>
            <a:r>
              <a:rPr lang="ru-RU" b="1" dirty="0"/>
              <a:t>Чкаловскому району – 2</a:t>
            </a:r>
            <a:r>
              <a:rPr lang="en-US" b="1" dirty="0"/>
              <a:t>8</a:t>
            </a:r>
            <a:r>
              <a:rPr lang="ru-RU" b="1" dirty="0"/>
              <a:t> детей (от 24 до 34 человек).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862142"/>
              </p:ext>
            </p:extLst>
          </p:nvPr>
        </p:nvGraphicFramePr>
        <p:xfrm>
          <a:off x="1259632" y="1340767"/>
          <a:ext cx="6840760" cy="3117643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1709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70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49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03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Жилой микрорайон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Средняя наполняемость в группах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 МДОО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Юг – Центр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Ботанический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Уктус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Елизавет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Вторчермет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50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Химмаш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26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1</a:t>
                      </a:r>
                      <a:r>
                        <a:rPr lang="en-US" sz="1600" b="1" dirty="0">
                          <a:effectLst/>
                        </a:rPr>
                        <a:t>4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37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с. Горный Щит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85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+mn-lt"/>
                        </a:rPr>
                        <a:t>пос. </a:t>
                      </a:r>
                      <a:r>
                        <a:rPr lang="ru-RU" sz="1400" dirty="0" err="1">
                          <a:effectLst/>
                          <a:latin typeface="+mn-lt"/>
                        </a:rPr>
                        <a:t>Шабровский</a:t>
                      </a:r>
                      <a:endParaRPr lang="ru-RU" sz="1400" dirty="0">
                        <a:effectLst/>
                        <a:latin typeface="+mn-lt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мкр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Солнечный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+mn-lt"/>
                        </a:rPr>
                        <a:t>26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2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7656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6" y="333375"/>
            <a:ext cx="8641654" cy="935038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2400" dirty="0"/>
              <a:t>Обеспечение доступности дошкольного образования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20914" y="2636912"/>
            <a:ext cx="5435600" cy="1800349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ko-KR" sz="2400" b="1" dirty="0">
                <a:solidFill>
                  <a:srgbClr val="FF0000"/>
                </a:solidFill>
              </a:rPr>
              <a:t> </a:t>
            </a:r>
            <a:r>
              <a:rPr lang="ru-RU" altLang="ko-KR" sz="2400" b="1" dirty="0"/>
              <a:t>Общедоступность и бесплатность дошкольного образования, </a:t>
            </a:r>
          </a:p>
          <a:p>
            <a:pPr algn="ctr">
              <a:buFontTx/>
              <a:buNone/>
            </a:pPr>
            <a:r>
              <a:rPr lang="ru-RU" altLang="ko-KR" sz="2400" b="1" dirty="0"/>
              <a:t>в соответствии с ФГОС.</a:t>
            </a:r>
          </a:p>
          <a:p>
            <a:pPr>
              <a:buFontTx/>
              <a:buNone/>
            </a:pPr>
            <a:endParaRPr lang="ru-RU" altLang="ko-KR" sz="900" dirty="0"/>
          </a:p>
        </p:txBody>
      </p:sp>
      <p:pic>
        <p:nvPicPr>
          <p:cNvPr id="29701" name="Picture 5" descr="космохолл дво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73238"/>
            <a:ext cx="3457575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63272" cy="2016224"/>
          </a:xfrm>
        </p:spPr>
        <p:txBody>
          <a:bodyPr/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Плата, взимаемая с родителей (законных представителей) за присмотр и уход за детьми, осваивающими образовательные программы дошкольного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250146736"/>
      </p:ext>
    </p:extLst>
  </p:cSld>
  <p:clrMapOvr>
    <a:masterClrMapping/>
  </p:clrMapOvr>
</p:sld>
</file>

<file path=ppt/theme/theme1.xml><?xml version="1.0" encoding="utf-8"?>
<a:theme xmlns:a="http://schemas.openxmlformats.org/drawingml/2006/main" name="594TGp_family_light_an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CA304"/>
      </a:accent1>
      <a:accent2>
        <a:srgbClr val="E1595C"/>
      </a:accent2>
      <a:accent3>
        <a:srgbClr val="FFFFFF"/>
      </a:accent3>
      <a:accent4>
        <a:srgbClr val="000000"/>
      </a:accent4>
      <a:accent5>
        <a:srgbClr val="FDCEAA"/>
      </a:accent5>
      <a:accent6>
        <a:srgbClr val="CC5053"/>
      </a:accent6>
      <a:hlink>
        <a:srgbClr val="80E05A"/>
      </a:hlink>
      <a:folHlink>
        <a:srgbClr val="4BA5E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CA304"/>
        </a:accent1>
        <a:accent2>
          <a:srgbClr val="E1595C"/>
        </a:accent2>
        <a:accent3>
          <a:srgbClr val="FFFFFF"/>
        </a:accent3>
        <a:accent4>
          <a:srgbClr val="000000"/>
        </a:accent4>
        <a:accent5>
          <a:srgbClr val="FDCEAA"/>
        </a:accent5>
        <a:accent6>
          <a:srgbClr val="CC5053"/>
        </a:accent6>
        <a:hlink>
          <a:srgbClr val="80E05A"/>
        </a:hlink>
        <a:folHlink>
          <a:srgbClr val="4BA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6491EA"/>
        </a:accent1>
        <a:accent2>
          <a:srgbClr val="EB943D"/>
        </a:accent2>
        <a:accent3>
          <a:srgbClr val="FFFFFF"/>
        </a:accent3>
        <a:accent4>
          <a:srgbClr val="000000"/>
        </a:accent4>
        <a:accent5>
          <a:srgbClr val="B8C7F3"/>
        </a:accent5>
        <a:accent6>
          <a:srgbClr val="D58636"/>
        </a:accent6>
        <a:hlink>
          <a:srgbClr val="4DBF9C"/>
        </a:hlink>
        <a:folHlink>
          <a:srgbClr val="D0C93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86D092"/>
        </a:accent1>
        <a:accent2>
          <a:srgbClr val="55B5D3"/>
        </a:accent2>
        <a:accent3>
          <a:srgbClr val="FFFFFF"/>
        </a:accent3>
        <a:accent4>
          <a:srgbClr val="000000"/>
        </a:accent4>
        <a:accent5>
          <a:srgbClr val="C3E4C7"/>
        </a:accent5>
        <a:accent6>
          <a:srgbClr val="4CA4BF"/>
        </a:accent6>
        <a:hlink>
          <a:srgbClr val="C389EF"/>
        </a:hlink>
        <a:folHlink>
          <a:srgbClr val="E5B6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594TGp_family_light_ani</Template>
  <TotalTime>3207</TotalTime>
  <Words>1134</Words>
  <Application>Microsoft Office PowerPoint</Application>
  <PresentationFormat>Экран (4:3)</PresentationFormat>
  <Paragraphs>120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594TGp_family_light_ani</vt:lpstr>
      <vt:lpstr>Презентация PowerPoint</vt:lpstr>
      <vt:lpstr>На территории Чкаловского района  68 МДОО: 64 учреждения – в городе; 3 учреждения – сельская местность. </vt:lpstr>
      <vt:lpstr>МДОО Чкаловского района</vt:lpstr>
      <vt:lpstr>МДОО Чкаловского района</vt:lpstr>
      <vt:lpstr>МДОО Чкаловского района</vt:lpstr>
      <vt:lpstr>Презентация PowerPoint</vt:lpstr>
      <vt:lpstr>Презентация PowerPoint</vt:lpstr>
      <vt:lpstr>Обеспечение доступности дошкольного образования</vt:lpstr>
      <vt:lpstr>Плата, взимаемая с родителей (законных представителей) за присмотр и уход за детьми, осваивающими образовательные программы дошкольного образования.</vt:lpstr>
      <vt:lpstr>Организация питания в МДОО:</vt:lpstr>
      <vt:lpstr>Нормативно – правовые документы:</vt:lpstr>
      <vt:lpstr>Нормативно – правовые документы:</vt:lpstr>
      <vt:lpstr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года: </vt:lpstr>
      <vt:lpstr>Процедура комплектования МДОО:</vt:lpstr>
      <vt:lpstr>Модель работы по зачислению детей в МДОО</vt:lpstr>
      <vt:lpstr>Федеральный закон № 411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Настя</dc:creator>
  <cp:lastModifiedBy>Андреева Наталия Георгиевна</cp:lastModifiedBy>
  <cp:revision>151</cp:revision>
  <dcterms:created xsi:type="dcterms:W3CDTF">2010-03-19T17:53:36Z</dcterms:created>
  <dcterms:modified xsi:type="dcterms:W3CDTF">2026-04-06T12:54:59Z</dcterms:modified>
</cp:coreProperties>
</file>